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326" r:id="rId2"/>
    <p:sldId id="341" r:id="rId3"/>
    <p:sldId id="353" r:id="rId4"/>
    <p:sldId id="359" r:id="rId5"/>
    <p:sldId id="370" r:id="rId6"/>
    <p:sldId id="371" r:id="rId7"/>
    <p:sldId id="372" r:id="rId8"/>
    <p:sldId id="373" r:id="rId9"/>
    <p:sldId id="374" r:id="rId10"/>
    <p:sldId id="375" r:id="rId11"/>
    <p:sldId id="360" r:id="rId12"/>
    <p:sldId id="361" r:id="rId13"/>
    <p:sldId id="355" r:id="rId14"/>
    <p:sldId id="362" r:id="rId15"/>
    <p:sldId id="376" r:id="rId16"/>
    <p:sldId id="381" r:id="rId17"/>
    <p:sldId id="394" r:id="rId18"/>
    <p:sldId id="350" r:id="rId19"/>
    <p:sldId id="382" r:id="rId20"/>
    <p:sldId id="377" r:id="rId21"/>
    <p:sldId id="379" r:id="rId22"/>
    <p:sldId id="408" r:id="rId23"/>
    <p:sldId id="389" r:id="rId24"/>
    <p:sldId id="388" r:id="rId25"/>
    <p:sldId id="409" r:id="rId26"/>
    <p:sldId id="390" r:id="rId27"/>
    <p:sldId id="391" r:id="rId28"/>
    <p:sldId id="395" r:id="rId29"/>
    <p:sldId id="396" r:id="rId30"/>
    <p:sldId id="400" r:id="rId31"/>
    <p:sldId id="397" r:id="rId32"/>
    <p:sldId id="398" r:id="rId33"/>
    <p:sldId id="404" r:id="rId34"/>
    <p:sldId id="386" r:id="rId35"/>
    <p:sldId id="402" r:id="rId36"/>
    <p:sldId id="405" r:id="rId37"/>
    <p:sldId id="403" r:id="rId38"/>
    <p:sldId id="344" r:id="rId39"/>
    <p:sldId id="339" r:id="rId40"/>
    <p:sldId id="347" r:id="rId41"/>
    <p:sldId id="348" r:id="rId42"/>
    <p:sldId id="349" r:id="rId43"/>
    <p:sldId id="340" r:id="rId44"/>
    <p:sldId id="346" r:id="rId45"/>
    <p:sldId id="343" r:id="rId46"/>
    <p:sldId id="384" r:id="rId47"/>
    <p:sldId id="383" r:id="rId48"/>
    <p:sldId id="406" r:id="rId49"/>
    <p:sldId id="407" r:id="rId50"/>
    <p:sldId id="338" r:id="rId51"/>
    <p:sldId id="332" r:id="rId52"/>
    <p:sldId id="335" r:id="rId53"/>
    <p:sldId id="337" r:id="rId54"/>
    <p:sldId id="356" r:id="rId55"/>
    <p:sldId id="357" r:id="rId56"/>
    <p:sldId id="354" r:id="rId57"/>
    <p:sldId id="378" r:id="rId58"/>
    <p:sldId id="380" r:id="rId59"/>
    <p:sldId id="401" r:id="rId60"/>
    <p:sldId id="392" r:id="rId61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6">
          <p15:clr>
            <a:srgbClr val="A4A3A4"/>
          </p15:clr>
        </p15:guide>
        <p15:guide id="2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8000"/>
    <a:srgbClr val="CC0099"/>
    <a:srgbClr val="CCECFF"/>
    <a:srgbClr val="FFCCFF"/>
    <a:srgbClr val="CCFFFF"/>
    <a:srgbClr val="6699FF"/>
    <a:srgbClr val="99CCFF"/>
    <a:srgbClr val="4D4D4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3" autoAdjust="0"/>
    <p:restoredTop sz="93419" autoAdjust="0"/>
  </p:normalViewPr>
  <p:slideViewPr>
    <p:cSldViewPr>
      <p:cViewPr>
        <p:scale>
          <a:sx n="66" d="100"/>
          <a:sy n="66" d="100"/>
        </p:scale>
        <p:origin x="-1368" y="-114"/>
      </p:cViewPr>
      <p:guideLst>
        <p:guide orient="horz" pos="2886"/>
        <p:guide pos="2971"/>
      </p:guideLst>
    </p:cSldViewPr>
  </p:slideViewPr>
  <p:outlineViewPr>
    <p:cViewPr>
      <p:scale>
        <a:sx n="33" d="100"/>
        <a:sy n="33" d="100"/>
      </p:scale>
      <p:origin x="0" y="-35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12906"/>
    </p:cViewPr>
  </p:sorterViewPr>
  <p:notesViewPr>
    <p:cSldViewPr>
      <p:cViewPr varScale="1">
        <p:scale>
          <a:sx n="74" d="100"/>
          <a:sy n="74" d="100"/>
        </p:scale>
        <p:origin x="1770" y="72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A6B9A-616B-4372-AD74-C3BFA3F2A571}" type="datetimeFigureOut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C016E-4496-4299-BC27-2CBF99B1D9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0574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C4743-1493-4F81-8831-E221F7A836A2}" type="datetimeFigureOut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417E-7EF3-4F91-981B-C0A1A954A1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6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908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08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091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091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51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6934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3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</a:t>
            </a:r>
            <a:r>
              <a:rPr kumimoji="1" lang="en-US" altLang="ja-JP" baseline="0" dirty="0" smtClean="0"/>
              <a:t> neurons, each input x0, x1, … are multiplied by weights w0, w1, … and are summed up. So, in neural networks, a neuron basically does multiplication and addition. The results of the summation go through non-linear unit f and becomes the output of the neuron. Several non-linear activation functions exist, but Rectified Linear Unit (</a:t>
            </a:r>
            <a:r>
              <a:rPr kumimoji="1" lang="en-US" altLang="ja-JP" baseline="0" dirty="0" err="1" smtClean="0"/>
              <a:t>ReLU</a:t>
            </a:r>
            <a:r>
              <a:rPr kumimoji="1" lang="en-US" altLang="ja-JP" baseline="0" dirty="0" smtClean="0"/>
              <a:t>) is one of the most used activation functions, and it’s very simple. In this way, a neuron accepts inputs and generates an output value.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4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031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Each neuron explained</a:t>
            </a:r>
            <a:r>
              <a:rPr kumimoji="1" lang="en-US" altLang="ja-JP" baseline="0" dirty="0" smtClean="0"/>
              <a:t> in the previous slide are connected layer-by-layer. More specifically, the output value of a neuron becomes an input value of the other neuron in the next layer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08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MICRO paper reduces the off-chip RAM access by placing the intermediate data between CNN layers on on-chip memory.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33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8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</a:t>
            </a:r>
            <a:r>
              <a:rPr kumimoji="1" lang="en-US" altLang="ja-JP" baseline="0" dirty="0" smtClean="0"/>
              <a:t> order to generate an output pixel 1, tile-shape of pixels in the preceding layers over channels are used. So, the required data to compute an output pixel become a pyramid-like shape. When next output pixel 2 is computed, we don’t need to load whole data of the tile 2, since we can reuse the data in tile 1. So, only the new data for the tile 2 can be loaded from memory.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61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81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810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is</a:t>
            </a:r>
            <a:r>
              <a:rPr kumimoji="1" lang="en-US" altLang="ja-JP" baseline="0" dirty="0" smtClean="0"/>
              <a:t> an paper that proposes the use of line buffers between fused layers.</a:t>
            </a:r>
          </a:p>
          <a:p>
            <a:r>
              <a:rPr kumimoji="1" lang="en-US" altLang="ja-JP" baseline="0" dirty="0" smtClean="0"/>
              <a:t>This paper also proposes method to generate optimal fused architecture (where to fuse, including where</a:t>
            </a:r>
          </a:p>
          <a:p>
            <a:r>
              <a:rPr kumimoji="1" lang="en-US" altLang="ja-JP" baseline="0" dirty="0" smtClean="0"/>
              <a:t>To use </a:t>
            </a:r>
            <a:r>
              <a:rPr kumimoji="1" lang="en-US" altLang="ja-JP" baseline="0" dirty="0" err="1" smtClean="0"/>
              <a:t>Winograd</a:t>
            </a:r>
            <a:r>
              <a:rPr kumimoji="1" lang="en-US" altLang="ja-JP" baseline="0" dirty="0" smtClean="0"/>
              <a:t>) under resource constraints in FPGAs.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1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92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755576" y="2010941"/>
            <a:ext cx="7776864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801960" y="4585320"/>
            <a:ext cx="7730480" cy="5334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dirty="0" smtClean="0"/>
              <a:t>マスター サブタイトルの書式設定</a:t>
            </a:r>
            <a:endParaRPr kumimoji="0" lang="en-US" dirty="0"/>
          </a:p>
        </p:txBody>
      </p:sp>
      <p:sp>
        <p:nvSpPr>
          <p:cNvPr id="28" name="日付プレースホルダー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C672485-C2DD-4F12-A9D0-4B47B6E5BCB0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>
          <a:xfrm>
            <a:off x="1763688" y="6355080"/>
            <a:ext cx="4537672" cy="36576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>
          <a:xfrm>
            <a:off x="395536" y="6355080"/>
            <a:ext cx="12192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7544" y="1484784"/>
            <a:ext cx="8136904" cy="237626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7544" y="1484784"/>
            <a:ext cx="228600" cy="237626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CCEA-8BA8-46DA-8312-A9D1E7B22FEB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CB37D-8781-4953-9A66-60602ECB5876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直線コネクタ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二等辺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線コネクタ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675440" y="6532544"/>
            <a:ext cx="2289048" cy="288032"/>
          </a:xfrm>
        </p:spPr>
        <p:txBody>
          <a:bodyPr/>
          <a:lstStyle/>
          <a:p>
            <a:fld id="{C12F759B-3143-4714-A340-B95274E1F192}" type="datetime1">
              <a:rPr kumimoji="1" lang="ja-JP" altLang="en-US" smtClean="0"/>
              <a:t>2018/6/19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779000" y="6532544"/>
            <a:ext cx="3577208" cy="28803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251528" y="6519844"/>
            <a:ext cx="1981200" cy="288032"/>
          </a:xfrm>
        </p:spPr>
        <p:txBody>
          <a:bodyPr/>
          <a:lstStyle>
            <a:lvl1pPr>
              <a:defRPr sz="16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760640"/>
          </a:xfrm>
        </p:spPr>
        <p:txBody>
          <a:bodyPr/>
          <a:lstStyle>
            <a:lvl1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  <a:lvl2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2pPr>
            <a:lvl3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3pPr>
            <a:lvl4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4pPr>
            <a:lvl5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5pPr>
          </a:lstStyle>
          <a:p>
            <a:pPr lvl="0" eaLnBrk="1" latinLnBrk="0" hangingPunct="1"/>
            <a:r>
              <a:rPr lang="ja-JP" altLang="en-US" dirty="0" smtClean="0"/>
              <a:t>マスター テキストの書式設定</a:t>
            </a:r>
          </a:p>
          <a:p>
            <a:pPr lvl="1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2110474E-3B2F-494F-8708-193BD25E62B5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正方形/長方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035E-BC37-4452-A694-4D9A56BAC81F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0C8A-AEE0-4A2D-A69D-605313C1A048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13" name="コンテンツ プレースホルダー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5715-3D16-4FA9-A7E3-9DB016D65458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1EEF-83E2-48CC-B9D7-19B28A90C7D2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直線コネクタ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E49A-9DD5-479D-96ED-613E569D6A24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線コネクタ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二等辺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EEC8-059C-4423-B776-6D84ED793758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二等辺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正方形/長方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76064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idx="1"/>
          </p:nvPr>
        </p:nvSpPr>
        <p:spPr>
          <a:xfrm>
            <a:off x="179512" y="692696"/>
            <a:ext cx="8784976" cy="57606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4" name="日付プレースホルダー 13"/>
          <p:cNvSpPr>
            <a:spLocks noGrp="1"/>
          </p:cNvSpPr>
          <p:nvPr>
            <p:ph type="dt" sz="half" idx="2"/>
          </p:nvPr>
        </p:nvSpPr>
        <p:spPr>
          <a:xfrm>
            <a:off x="6675440" y="6525344"/>
            <a:ext cx="2289048" cy="288032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BA99558-4AEF-4DA4-88C6-F8621EC7B693}" type="datetime1">
              <a:rPr kumimoji="1" lang="ja-JP" altLang="en-US" smtClean="0"/>
              <a:t>2018/6/19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2771800" y="6525344"/>
            <a:ext cx="3577208" cy="288032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23" name="スライド番号プレースホルダー 22"/>
          <p:cNvSpPr>
            <a:spLocks noGrp="1"/>
          </p:cNvSpPr>
          <p:nvPr>
            <p:ph type="sldNum" sz="quarter" idx="4"/>
          </p:nvPr>
        </p:nvSpPr>
        <p:spPr>
          <a:xfrm>
            <a:off x="323528" y="6512644"/>
            <a:ext cx="1981200" cy="288032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60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8" name="直線コネクタ 27"/>
          <p:cNvSpPr>
            <a:spLocks noChangeShapeType="1"/>
          </p:cNvSpPr>
          <p:nvPr/>
        </p:nvSpPr>
        <p:spPr bwMode="auto">
          <a:xfrm>
            <a:off x="251520" y="6525344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線コネクタ 28"/>
          <p:cNvSpPr>
            <a:spLocks noChangeShapeType="1"/>
          </p:cNvSpPr>
          <p:nvPr/>
        </p:nvSpPr>
        <p:spPr bwMode="auto">
          <a:xfrm>
            <a:off x="179512" y="666408"/>
            <a:ext cx="8784976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二等辺三角形 9"/>
          <p:cNvSpPr>
            <a:spLocks noChangeAspect="1"/>
          </p:cNvSpPr>
          <p:nvPr/>
        </p:nvSpPr>
        <p:spPr>
          <a:xfrm rot="5400000">
            <a:off x="124738" y="662898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1" sz="26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1" sz="2300" kern="1200">
          <a:solidFill>
            <a:schemeClr val="tx2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1" sz="20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18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16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0736" y="2132856"/>
            <a:ext cx="8352928" cy="990600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/>
              <a:t>Recent researches on DNN accelerators and research plan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01960" y="4585320"/>
            <a:ext cx="7730480" cy="11479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 smtClean="0"/>
              <a:t>Kenshu Seto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92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34341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400" dirty="0" smtClean="0"/>
              <a:t>Convolution (CONVL) Layer computation (1 layer)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For each output pixel, do the following computation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3" y="1347113"/>
            <a:ext cx="8401613" cy="51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500" dirty="0" smtClean="0"/>
              <a:t>CONV Layer C Implementation (Nest depth of 7)</a:t>
            </a:r>
            <a:endParaRPr kumimoji="1" lang="ja-JP" altLang="en-US" sz="25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760640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Opportunity fo</a:t>
            </a:r>
            <a:r>
              <a:rPr lang="en-US" altLang="ja-JP" sz="2400" dirty="0" smtClean="0"/>
              <a:t>r loop optimization</a:t>
            </a:r>
          </a:p>
          <a:p>
            <a:pPr lvl="1"/>
            <a:r>
              <a:rPr lang="en-US" altLang="ja-JP" sz="2000" dirty="0"/>
              <a:t>l</a:t>
            </a:r>
            <a:r>
              <a:rPr kumimoji="1" lang="en-US" altLang="ja-JP" sz="2000" dirty="0" smtClean="0"/>
              <a:t>oop tiling, interchange, were explored in many work, but </a:t>
            </a:r>
            <a:r>
              <a:rPr lang="en-US" altLang="ja-JP" sz="2000" dirty="0" smtClean="0"/>
              <a:t>n</a:t>
            </a:r>
            <a:r>
              <a:rPr kumimoji="1" lang="en-US" altLang="ja-JP" sz="2000" dirty="0" smtClean="0"/>
              <a:t>ot 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loop fusion</a:t>
            </a:r>
          </a:p>
          <a:p>
            <a:r>
              <a:rPr kumimoji="1" lang="en-US" altLang="ja-JP" sz="2400" dirty="0" smtClean="0"/>
              <a:t>Can be used as a template for HLS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20"/>
            <a:ext cx="9129333" cy="457073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298" y="4637314"/>
            <a:ext cx="5864035" cy="21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Pooling (POOL) Layer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After pooling, image sizes shrink</a:t>
            </a:r>
            <a:r>
              <a:rPr lang="ja-JP" altLang="en-US" dirty="0"/>
              <a:t> </a:t>
            </a:r>
            <a:r>
              <a:rPr lang="en-US" altLang="ja-JP" dirty="0" smtClean="0"/>
              <a:t>(mismatch in loop size)</a:t>
            </a:r>
          </a:p>
          <a:p>
            <a:pPr lvl="1"/>
            <a:r>
              <a:rPr kumimoji="1" lang="en-US" altLang="ja-JP" dirty="0" smtClean="0"/>
              <a:t>Not easy for loop fusion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01367"/>
            <a:ext cx="7560832" cy="49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For CONV layer followed by POOL layer, it looks better to fuse these layers to reduce # execution cycles but loop rewriting  is necessary to match loop structures for loop fusion.</a:t>
            </a:r>
            <a:endParaRPr kumimoji="1" lang="ja-JP" altLang="en-US" sz="2400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500" dirty="0" smtClean="0"/>
              <a:t>POOL Layer C Implementation (Nest depth of 6)</a:t>
            </a:r>
            <a:endParaRPr kumimoji="1" lang="ja-JP" altLang="en-US" sz="25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" y="2009863"/>
            <a:ext cx="9032640" cy="45874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572000" y="5700002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R, S: pooling window size</a:t>
            </a:r>
          </a:p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U     : stride</a:t>
            </a:r>
            <a:endParaRPr lang="en-US" altLang="ja-JP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Example CNN (VGG16, 2014)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8964488" cy="5760640"/>
          </a:xfrm>
        </p:spPr>
        <p:txBody>
          <a:bodyPr/>
          <a:lstStyle/>
          <a:p>
            <a:r>
              <a:rPr kumimoji="1" lang="en-US" altLang="ja-JP" dirty="0" smtClean="0"/>
              <a:t>Sequences of the same or similar CONV layers are used</a:t>
            </a:r>
          </a:p>
          <a:p>
            <a:pPr lvl="1"/>
            <a:r>
              <a:rPr lang="en-US" altLang="ja-JP" dirty="0" smtClean="0"/>
              <a:t>Can fuse them for faster execution with less RAMs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" y="1628800"/>
            <a:ext cx="8713308" cy="4867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092280" y="2492896"/>
            <a:ext cx="1008112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092280" y="3124034"/>
            <a:ext cx="1008112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098621" y="3755172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092280" y="4225360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092280" y="4708210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7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8980545" cy="6696744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>
            <a:off x="2771800" y="4869160"/>
            <a:ext cx="5256584" cy="0"/>
          </a:xfrm>
          <a:prstGeom prst="straightConnector1">
            <a:avLst/>
          </a:prstGeom>
          <a:ln w="57150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220072" y="449982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3333FF"/>
                </a:solidFill>
              </a:rPr>
              <a:t>Reducing</a:t>
            </a:r>
            <a:endParaRPr lang="en-US" altLang="ja-JP" b="1" dirty="0" smtClean="0">
              <a:solidFill>
                <a:srgbClr val="3333FF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308304" y="3861048"/>
            <a:ext cx="1296144" cy="6387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308304" y="4860008"/>
            <a:ext cx="1296144" cy="6387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82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0736" y="2132856"/>
            <a:ext cx="8352928" cy="990600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/>
              <a:t>Fused-Layer CNN Accelerators</a:t>
            </a:r>
            <a:br>
              <a:rPr lang="en-US" altLang="ja-JP" dirty="0"/>
            </a:br>
            <a:r>
              <a:rPr lang="en-US" altLang="ja-JP" dirty="0"/>
              <a:t>M. </a:t>
            </a:r>
            <a:r>
              <a:rPr lang="en-US" altLang="ja-JP" dirty="0" err="1"/>
              <a:t>Alwani</a:t>
            </a:r>
            <a:r>
              <a:rPr lang="en-US" altLang="ja-JP" dirty="0"/>
              <a:t> et al., (MICRO 2015)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0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Data transfers in VGG19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Large </a:t>
            </a:r>
            <a:r>
              <a:rPr lang="en-US" altLang="ja-JP" sz="2400" dirty="0" smtClean="0"/>
              <a:t>portions of data transfer are </a:t>
            </a:r>
            <a:r>
              <a:rPr lang="en-US" altLang="ja-JP" sz="2400" dirty="0" smtClean="0">
                <a:solidFill>
                  <a:srgbClr val="FF0000"/>
                </a:solidFill>
              </a:rPr>
              <a:t>feature maps (</a:t>
            </a:r>
            <a:r>
              <a:rPr lang="en-US" altLang="ja-JP" sz="2400" dirty="0" err="1" smtClean="0">
                <a:solidFill>
                  <a:srgbClr val="FF0000"/>
                </a:solidFill>
              </a:rPr>
              <a:t>fmaps</a:t>
            </a:r>
            <a:r>
              <a:rPr lang="en-US" altLang="ja-JP" sz="2400" dirty="0" smtClean="0">
                <a:solidFill>
                  <a:srgbClr val="FF0000"/>
                </a:solidFill>
              </a:rPr>
              <a:t>) </a:t>
            </a:r>
            <a:r>
              <a:rPr lang="en-US" altLang="ja-JP" sz="2400" dirty="0" smtClean="0"/>
              <a:t>between layers </a:t>
            </a:r>
          </a:p>
          <a:p>
            <a:pPr lvl="1"/>
            <a:r>
              <a:rPr kumimoji="1" lang="en-US" altLang="ja-JP" sz="2000" dirty="0" smtClean="0"/>
              <a:t>Moving </a:t>
            </a:r>
            <a:r>
              <a:rPr kumimoji="1" lang="en-US" altLang="ja-JP" sz="2000" dirty="0" err="1" smtClean="0">
                <a:solidFill>
                  <a:srgbClr val="FF0000"/>
                </a:solidFill>
              </a:rPr>
              <a:t>fmaps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 between 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off-chip and 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on-chip 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in 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accelerators</a:t>
            </a:r>
            <a:r>
              <a:rPr lang="en-US" altLang="ja-JP" sz="2000" dirty="0"/>
              <a:t> </a:t>
            </a:r>
            <a:r>
              <a:rPr kumimoji="1" lang="en-US" altLang="ja-JP" sz="2000" dirty="0" smtClean="0"/>
              <a:t>results </a:t>
            </a:r>
            <a:r>
              <a:rPr kumimoji="1" lang="en-US" altLang="ja-JP" sz="2000" dirty="0" smtClean="0"/>
              <a:t>in high energy consumption</a:t>
            </a:r>
            <a:endParaRPr kumimoji="1"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76872"/>
            <a:ext cx="7750464" cy="432294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55576" y="6453336"/>
            <a:ext cx="7462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(note: </a:t>
            </a:r>
            <a:r>
              <a:rPr lang="en-US" altLang="ja-JP" sz="1600" dirty="0" smtClean="0"/>
              <a:t>VGG19 is a bit old. May </a:t>
            </a:r>
            <a:r>
              <a:rPr lang="en-US" altLang="ja-JP" sz="1600" dirty="0"/>
              <a:t>exhibit different tendency in Recent DNN)</a:t>
            </a:r>
          </a:p>
        </p:txBody>
      </p:sp>
      <p:sp>
        <p:nvSpPr>
          <p:cNvPr id="7" name="フリーフォーム 6"/>
          <p:cNvSpPr/>
          <p:nvPr/>
        </p:nvSpPr>
        <p:spPr>
          <a:xfrm>
            <a:off x="1359779" y="2637363"/>
            <a:ext cx="2204109" cy="3272695"/>
          </a:xfrm>
          <a:custGeom>
            <a:avLst/>
            <a:gdLst>
              <a:gd name="connsiteX0" fmla="*/ 2254278 w 2351287"/>
              <a:gd name="connsiteY0" fmla="*/ 3139323 h 3272695"/>
              <a:gd name="connsiteX1" fmla="*/ 1064107 w 2351287"/>
              <a:gd name="connsiteY1" fmla="*/ 3240923 h 3272695"/>
              <a:gd name="connsiteX2" fmla="*/ 106164 w 2351287"/>
              <a:gd name="connsiteY2" fmla="*/ 3110294 h 3272695"/>
              <a:gd name="connsiteX3" fmla="*/ 19078 w 2351287"/>
              <a:gd name="connsiteY3" fmla="*/ 1774980 h 3272695"/>
              <a:gd name="connsiteX4" fmla="*/ 62621 w 2351287"/>
              <a:gd name="connsiteY4" fmla="*/ 396123 h 3272695"/>
              <a:gd name="connsiteX5" fmla="*/ 498050 w 2351287"/>
              <a:gd name="connsiteY5" fmla="*/ 62294 h 3272695"/>
              <a:gd name="connsiteX6" fmla="*/ 1064107 w 2351287"/>
              <a:gd name="connsiteY6" fmla="*/ 105837 h 3272695"/>
              <a:gd name="connsiteX7" fmla="*/ 1630164 w 2351287"/>
              <a:gd name="connsiteY7" fmla="*/ 1107323 h 3272695"/>
              <a:gd name="connsiteX8" fmla="*/ 2210735 w 2351287"/>
              <a:gd name="connsiteY8" fmla="*/ 1949151 h 3272695"/>
              <a:gd name="connsiteX9" fmla="*/ 2254278 w 2351287"/>
              <a:gd name="connsiteY9" fmla="*/ 3139323 h 327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1287" h="3272695">
                <a:moveTo>
                  <a:pt x="2254278" y="3139323"/>
                </a:moveTo>
                <a:cubicBezTo>
                  <a:pt x="2063173" y="3354618"/>
                  <a:pt x="1422126" y="3245761"/>
                  <a:pt x="1064107" y="3240923"/>
                </a:cubicBezTo>
                <a:cubicBezTo>
                  <a:pt x="706088" y="3236085"/>
                  <a:pt x="280335" y="3354618"/>
                  <a:pt x="106164" y="3110294"/>
                </a:cubicBezTo>
                <a:cubicBezTo>
                  <a:pt x="-68007" y="2865970"/>
                  <a:pt x="26335" y="2227342"/>
                  <a:pt x="19078" y="1774980"/>
                </a:cubicBezTo>
                <a:cubicBezTo>
                  <a:pt x="11821" y="1322618"/>
                  <a:pt x="-17208" y="681571"/>
                  <a:pt x="62621" y="396123"/>
                </a:cubicBezTo>
                <a:cubicBezTo>
                  <a:pt x="142450" y="110675"/>
                  <a:pt x="331136" y="110675"/>
                  <a:pt x="498050" y="62294"/>
                </a:cubicBezTo>
                <a:cubicBezTo>
                  <a:pt x="664964" y="13913"/>
                  <a:pt x="875421" y="-68334"/>
                  <a:pt x="1064107" y="105837"/>
                </a:cubicBezTo>
                <a:cubicBezTo>
                  <a:pt x="1252793" y="280008"/>
                  <a:pt x="1439059" y="800104"/>
                  <a:pt x="1630164" y="1107323"/>
                </a:cubicBezTo>
                <a:cubicBezTo>
                  <a:pt x="1821269" y="1414542"/>
                  <a:pt x="2109135" y="1610484"/>
                  <a:pt x="2210735" y="1949151"/>
                </a:cubicBezTo>
                <a:cubicBezTo>
                  <a:pt x="2312335" y="2287818"/>
                  <a:pt x="2445383" y="2924028"/>
                  <a:pt x="2254278" y="3139323"/>
                </a:cubicBez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27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6" y="1546122"/>
            <a:ext cx="9108504" cy="5095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Data transfers in VGG19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9144000" cy="5760640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Reduce off-chip memory accesses to reduce energy</a:t>
            </a:r>
          </a:p>
          <a:p>
            <a:pPr lvl="1"/>
            <a:r>
              <a:rPr lang="en-US" altLang="ja-JP" sz="2100" dirty="0" smtClean="0"/>
              <a:t>Put </a:t>
            </a:r>
            <a:r>
              <a:rPr lang="en-US" altLang="ja-JP" sz="2100" dirty="0" err="1" smtClean="0"/>
              <a:t>fmaps</a:t>
            </a:r>
            <a:r>
              <a:rPr lang="en-US" altLang="ja-JP" sz="2100" dirty="0" smtClean="0"/>
              <a:t> in on-chip memory and use the data in on-chip memory </a:t>
            </a:r>
            <a:endParaRPr kumimoji="1" lang="ja-JP" altLang="en-US" sz="2100" dirty="0"/>
          </a:p>
        </p:txBody>
      </p:sp>
      <p:sp>
        <p:nvSpPr>
          <p:cNvPr id="6" name="正方形/長方形 5"/>
          <p:cNvSpPr/>
          <p:nvPr/>
        </p:nvSpPr>
        <p:spPr>
          <a:xfrm>
            <a:off x="1979712" y="1772816"/>
            <a:ext cx="2016224" cy="360040"/>
          </a:xfrm>
          <a:prstGeom prst="rect">
            <a:avLst/>
          </a:prstGeom>
          <a:ln w="38100">
            <a:solidFill>
              <a:srgbClr val="CC0099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2123728" y="2348880"/>
            <a:ext cx="2088232" cy="360040"/>
          </a:xfrm>
          <a:prstGeom prst="rect">
            <a:avLst/>
          </a:prstGeom>
          <a:ln w="38100">
            <a:solidFill>
              <a:srgbClr val="CC0099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1763688" y="2132856"/>
            <a:ext cx="2088232" cy="216024"/>
          </a:xfrm>
          <a:prstGeom prst="rect">
            <a:avLst/>
          </a:prstGeom>
          <a:ln w="38100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91680" y="2708920"/>
            <a:ext cx="2016224" cy="180020"/>
          </a:xfrm>
          <a:prstGeom prst="rect">
            <a:avLst/>
          </a:prstGeom>
          <a:ln w="38100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995720" y="2888940"/>
            <a:ext cx="1881622" cy="468052"/>
          </a:xfrm>
          <a:prstGeom prst="rect">
            <a:avLst/>
          </a:prstGeom>
          <a:ln w="38100">
            <a:solidFill>
              <a:srgbClr val="CC0099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97970" y="1556792"/>
            <a:ext cx="1905982" cy="2320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691680" y="3383850"/>
            <a:ext cx="1905982" cy="232040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6444208" y="4094025"/>
            <a:ext cx="2376264" cy="113517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cxnSp>
        <p:nvCxnSpPr>
          <p:cNvPr id="18" name="直線矢印コネクタ 17"/>
          <p:cNvCxnSpPr/>
          <p:nvPr/>
        </p:nvCxnSpPr>
        <p:spPr>
          <a:xfrm flipH="1" flipV="1">
            <a:off x="4211960" y="2636912"/>
            <a:ext cx="2376264" cy="576064"/>
          </a:xfrm>
          <a:prstGeom prst="straightConnector1">
            <a:avLst/>
          </a:prstGeom>
          <a:ln w="57150">
            <a:solidFill>
              <a:srgbClr val="CC0099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588224" y="2793210"/>
            <a:ext cx="2555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CC0099"/>
                </a:solidFill>
              </a:rPr>
              <a:t>Feature maps (</a:t>
            </a:r>
            <a:r>
              <a:rPr lang="en-US" altLang="ja-JP" dirty="0" err="1" smtClean="0">
                <a:solidFill>
                  <a:srgbClr val="CC0099"/>
                </a:solidFill>
              </a:rPr>
              <a:t>fmaps</a:t>
            </a:r>
            <a:r>
              <a:rPr lang="en-US" altLang="ja-JP" dirty="0" smtClean="0">
                <a:solidFill>
                  <a:srgbClr val="CC0099"/>
                </a:solidFill>
              </a:rPr>
              <a:t>) </a:t>
            </a:r>
          </a:p>
          <a:p>
            <a:r>
              <a:rPr lang="en-US" altLang="ja-JP" dirty="0" smtClean="0">
                <a:solidFill>
                  <a:srgbClr val="CC0099"/>
                </a:solidFill>
              </a:rPr>
              <a:t>produced and  consumed</a:t>
            </a:r>
            <a:r>
              <a:rPr lang="en-US" altLang="ja-JP" dirty="0">
                <a:solidFill>
                  <a:srgbClr val="CC0099"/>
                </a:solidFill>
              </a:rPr>
              <a:t> </a:t>
            </a:r>
            <a:r>
              <a:rPr kumimoji="1" lang="en-US" altLang="ja-JP" dirty="0" smtClean="0">
                <a:solidFill>
                  <a:srgbClr val="CC0099"/>
                </a:solidFill>
              </a:rPr>
              <a:t>between layers </a:t>
            </a:r>
            <a:r>
              <a:rPr lang="en-US" altLang="ja-JP" dirty="0" smtClean="0">
                <a:solidFill>
                  <a:srgbClr val="CC0099"/>
                </a:solidFill>
              </a:rPr>
              <a:t>should be on-chip RAMs</a:t>
            </a:r>
            <a:r>
              <a:rPr lang="ja-JP" altLang="en-US" dirty="0">
                <a:solidFill>
                  <a:srgbClr val="CC0099"/>
                </a:solidFill>
              </a:rPr>
              <a:t> </a:t>
            </a:r>
            <a:r>
              <a:rPr lang="en-US" altLang="ja-JP" dirty="0" smtClean="0">
                <a:solidFill>
                  <a:srgbClr val="CC0099"/>
                </a:solidFill>
              </a:rPr>
              <a:t>and be reused to minimize the RAM size</a:t>
            </a:r>
            <a:endParaRPr kumimoji="1" lang="ja-JP" altLang="en-US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136904" cy="1296144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 smtClean="0"/>
              <a:t>Brief introduction on </a:t>
            </a:r>
            <a:br>
              <a:rPr lang="en-US" altLang="ja-JP" dirty="0" smtClean="0"/>
            </a:br>
            <a:r>
              <a:rPr lang="en-US" altLang="ja-JP" dirty="0" smtClean="0"/>
              <a:t>Convolutional Neural Networks (CNNs)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79512" y="5268064"/>
            <a:ext cx="8677121" cy="1269896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1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 smtClean="0">
                <a:latin typeface="+mn-lt"/>
              </a:rPr>
              <a:t>Source:</a:t>
            </a:r>
          </a:p>
          <a:p>
            <a:pPr algn="l"/>
            <a:r>
              <a:rPr lang="en-US" altLang="ja-JP" sz="1800" dirty="0" smtClean="0">
                <a:latin typeface="+mn-lt"/>
              </a:rPr>
              <a:t>Tutorial slides from “Hardware Architectures for Deep Neural </a:t>
            </a:r>
            <a:r>
              <a:rPr lang="en-US" altLang="ja-JP" sz="1800" dirty="0">
                <a:latin typeface="+mn-lt"/>
              </a:rPr>
              <a:t>Networks”, ISCA 2017 </a:t>
            </a:r>
            <a:endParaRPr lang="en-US" altLang="ja-JP" sz="1800" dirty="0" smtClean="0">
              <a:latin typeface="+mn-lt"/>
            </a:endParaRPr>
          </a:p>
          <a:p>
            <a:pPr algn="l"/>
            <a:r>
              <a:rPr lang="en-US" altLang="ja-JP" sz="1800" dirty="0" smtClean="0">
                <a:latin typeface="+mn-lt"/>
              </a:rPr>
              <a:t>“Efficient </a:t>
            </a:r>
            <a:r>
              <a:rPr lang="en-US" altLang="ja-JP" sz="1800" dirty="0">
                <a:latin typeface="+mn-lt"/>
              </a:rPr>
              <a:t>Processing of </a:t>
            </a:r>
            <a:r>
              <a:rPr lang="en-US" altLang="ja-JP" sz="1800" dirty="0" smtClean="0">
                <a:latin typeface="+mn-lt"/>
              </a:rPr>
              <a:t>Deep Neural </a:t>
            </a:r>
            <a:r>
              <a:rPr lang="en-US" altLang="ja-JP" sz="1800" dirty="0">
                <a:latin typeface="+mn-lt"/>
              </a:rPr>
              <a:t>Networks: A </a:t>
            </a:r>
            <a:r>
              <a:rPr lang="en-US" altLang="ja-JP" sz="1800" dirty="0" smtClean="0">
                <a:latin typeface="+mn-lt"/>
              </a:rPr>
              <a:t>Tutorial and Survey,” V. Sze et al., Proceedings of the IEEE, 2017</a:t>
            </a:r>
          </a:p>
        </p:txBody>
      </p:sp>
    </p:spTree>
    <p:extLst>
      <p:ext uri="{BB962C8B-B14F-4D97-AF65-F5344CB8AC3E}">
        <p14:creationId xmlns:p14="http://schemas.microsoft.com/office/powerpoint/2010/main" val="34162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Main idea: Pyramid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42539" y="1227683"/>
            <a:ext cx="6153595" cy="5006795"/>
          </a:xfrm>
          <a:prstGeom prst="rect">
            <a:avLst/>
          </a:prstGeom>
        </p:spPr>
      </p:pic>
      <p:sp>
        <p:nvSpPr>
          <p:cNvPr id="7" name="コンテンツ プレースホルダー 6"/>
          <p:cNvSpPr>
            <a:spLocks noGrp="1"/>
          </p:cNvSpPr>
          <p:nvPr>
            <p:ph sz="quarter" idx="1"/>
          </p:nvPr>
        </p:nvSpPr>
        <p:spPr>
          <a:xfrm>
            <a:off x="4932040" y="688603"/>
            <a:ext cx="4032448" cy="5832648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</a:rPr>
              <a:t>output pixel 1</a:t>
            </a:r>
            <a:r>
              <a:rPr lang="en-US" altLang="ja-JP" sz="2400" dirty="0" smtClean="0"/>
              <a:t> depends on  </a:t>
            </a:r>
            <a:r>
              <a:rPr lang="en-US" altLang="ja-JP" sz="2400" dirty="0" smtClean="0">
                <a:solidFill>
                  <a:srgbClr val="FF0000"/>
                </a:solidFill>
              </a:rPr>
              <a:t>tile(box)-shaped </a:t>
            </a:r>
            <a:r>
              <a:rPr lang="en-US" altLang="ja-JP" sz="2400" dirty="0" smtClean="0">
                <a:solidFill>
                  <a:srgbClr val="FF0000"/>
                </a:solidFill>
              </a:rPr>
              <a:t>data</a:t>
            </a:r>
            <a:r>
              <a:rPr lang="en-US" altLang="ja-JP" sz="2400" dirty="0" smtClean="0"/>
              <a:t> </a:t>
            </a:r>
            <a:r>
              <a:rPr lang="en-US" altLang="ja-JP" sz="2400" dirty="0" smtClean="0"/>
              <a:t>from </a:t>
            </a:r>
            <a:r>
              <a:rPr lang="en-US" altLang="ja-JP" sz="2400" dirty="0" smtClean="0"/>
              <a:t>previous </a:t>
            </a:r>
            <a:r>
              <a:rPr lang="en-US" altLang="ja-JP" sz="2400" dirty="0" smtClean="0"/>
              <a:t>layers</a:t>
            </a:r>
          </a:p>
          <a:p>
            <a:pPr lvl="1"/>
            <a:r>
              <a:rPr lang="en-US" altLang="ja-JP" sz="2100" dirty="0" smtClean="0"/>
              <a:t>like </a:t>
            </a:r>
            <a:r>
              <a:rPr lang="en-US" altLang="ja-JP" sz="2100" dirty="0" smtClean="0"/>
              <a:t>a </a:t>
            </a:r>
            <a:r>
              <a:rPr lang="en-US" altLang="ja-JP" sz="2100" dirty="0" smtClean="0">
                <a:solidFill>
                  <a:srgbClr val="FF0000"/>
                </a:solidFill>
              </a:rPr>
              <a:t>pyramid</a:t>
            </a:r>
            <a:endParaRPr lang="en-US" altLang="ja-JP" sz="2100" dirty="0" smtClean="0"/>
          </a:p>
          <a:p>
            <a:endParaRPr lang="en-US" altLang="ja-JP" sz="2400" dirty="0" smtClean="0"/>
          </a:p>
          <a:p>
            <a:r>
              <a:rPr lang="en-US" altLang="ja-JP" sz="2400" dirty="0"/>
              <a:t>All intermediate data are stored </a:t>
            </a:r>
            <a:r>
              <a:rPr lang="en-US" altLang="ja-JP" sz="2400" dirty="0" smtClean="0"/>
              <a:t>in </a:t>
            </a:r>
            <a:r>
              <a:rPr lang="en-US" altLang="ja-JP" sz="2400" dirty="0" smtClean="0">
                <a:solidFill>
                  <a:srgbClr val="FF0000"/>
                </a:solidFill>
              </a:rPr>
              <a:t>on-chip </a:t>
            </a:r>
            <a:r>
              <a:rPr lang="en-US" altLang="ja-JP" sz="2400" dirty="0" smtClean="0">
                <a:solidFill>
                  <a:srgbClr val="FF0000"/>
                </a:solidFill>
              </a:rPr>
              <a:t>RAMs </a:t>
            </a:r>
            <a:r>
              <a:rPr lang="en-US" altLang="ja-JP" sz="2400" dirty="0" smtClean="0"/>
              <a:t>instead of off-chip RAMs</a:t>
            </a:r>
            <a:endParaRPr lang="ja-JP" altLang="en-US" sz="2400" dirty="0">
              <a:solidFill>
                <a:srgbClr val="FF0000"/>
              </a:solidFill>
            </a:endParaRPr>
          </a:p>
          <a:p>
            <a:endParaRPr lang="en-US" altLang="ja-JP" sz="2400" dirty="0" smtClean="0"/>
          </a:p>
          <a:p>
            <a:r>
              <a:rPr lang="en-US" altLang="ja-JP" sz="2400" dirty="0" smtClean="0">
                <a:solidFill>
                  <a:srgbClr val="FF0000"/>
                </a:solidFill>
              </a:rPr>
              <a:t>Reuse on-chip data </a:t>
            </a:r>
            <a:r>
              <a:rPr lang="en-US" altLang="ja-JP" sz="2400" dirty="0" smtClean="0"/>
              <a:t>to reduce data-transfer</a:t>
            </a:r>
            <a:endParaRPr lang="en-US" altLang="ja-JP" sz="24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3796787" y="385525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channel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985776" y="6443074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Pyramid top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496" y="105273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Pyramid base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1" y="44624"/>
            <a:ext cx="8878623" cy="576064"/>
          </a:xfrm>
        </p:spPr>
        <p:txBody>
          <a:bodyPr>
            <a:noAutofit/>
          </a:bodyPr>
          <a:lstStyle/>
          <a:p>
            <a:r>
              <a:rPr lang="en-US" altLang="ja-JP" sz="2800" dirty="0" smtClean="0"/>
              <a:t>Proposed code for CONV </a:t>
            </a:r>
            <a:r>
              <a:rPr lang="en-US" altLang="ja-JP" sz="2800" dirty="0" smtClean="0"/>
              <a:t>layer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Simple C code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0" y="1339704"/>
            <a:ext cx="7641914" cy="4995187"/>
          </a:xfrm>
          <a:prstGeom prst="rect">
            <a:avLst/>
          </a:prstGeom>
        </p:spPr>
      </p:pic>
      <p:cxnSp>
        <p:nvCxnSpPr>
          <p:cNvPr id="29" name="直線矢印コネクタ 28"/>
          <p:cNvCxnSpPr/>
          <p:nvPr/>
        </p:nvCxnSpPr>
        <p:spPr>
          <a:xfrm flipH="1">
            <a:off x="5832480" y="5445224"/>
            <a:ext cx="41683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188546" y="2701418"/>
            <a:ext cx="4170015" cy="25616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18" name="正方形/長方形 17"/>
          <p:cNvSpPr/>
          <p:nvPr/>
        </p:nvSpPr>
        <p:spPr>
          <a:xfrm>
            <a:off x="189201" y="2994749"/>
            <a:ext cx="4170015" cy="31827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19" name="正方形/長方形 18"/>
          <p:cNvSpPr/>
          <p:nvPr/>
        </p:nvSpPr>
        <p:spPr>
          <a:xfrm>
            <a:off x="406790" y="3344467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03643" y="3690299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 flipH="1">
            <a:off x="330483" y="4036130"/>
            <a:ext cx="3392042" cy="61481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27" name="正方形/長方形 26"/>
          <p:cNvSpPr/>
          <p:nvPr/>
        </p:nvSpPr>
        <p:spPr>
          <a:xfrm>
            <a:off x="4572000" y="2561609"/>
            <a:ext cx="1608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Move tile for 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input/output 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channels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923928" y="3356992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3333FF"/>
                </a:solidFill>
              </a:rPr>
              <a:t>loop</a:t>
            </a:r>
            <a:r>
              <a:rPr lang="en-US" altLang="ja-JP" b="1" dirty="0" smtClean="0">
                <a:solidFill>
                  <a:srgbClr val="3333FF"/>
                </a:solidFill>
              </a:rPr>
              <a:t> of </a:t>
            </a:r>
          </a:p>
          <a:p>
            <a:r>
              <a:rPr lang="en-US" altLang="ja-JP" b="1" dirty="0" smtClean="0">
                <a:solidFill>
                  <a:srgbClr val="3333FF"/>
                </a:solidFill>
              </a:rPr>
              <a:t>tiled images</a:t>
            </a:r>
            <a:endParaRPr lang="ja-JP" altLang="en-US" b="1" dirty="0">
              <a:solidFill>
                <a:srgbClr val="3333FF"/>
              </a:solidFill>
            </a:endParaRPr>
          </a:p>
        </p:txBody>
      </p:sp>
      <p:sp>
        <p:nvSpPr>
          <p:cNvPr id="5" name="右中かっこ 4"/>
          <p:cNvSpPr/>
          <p:nvPr/>
        </p:nvSpPr>
        <p:spPr>
          <a:xfrm>
            <a:off x="3707904" y="3413000"/>
            <a:ext cx="248957" cy="512323"/>
          </a:xfrm>
          <a:prstGeom prst="rightBrace">
            <a:avLst/>
          </a:prstGeom>
          <a:ln w="28575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38" name="正方形/長方形 37"/>
          <p:cNvSpPr/>
          <p:nvPr/>
        </p:nvSpPr>
        <p:spPr>
          <a:xfrm>
            <a:off x="3923928" y="414908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CC0099"/>
                </a:solidFill>
              </a:rPr>
              <a:t>loop for kernel</a:t>
            </a:r>
            <a:endParaRPr lang="ja-JP" altLang="en-US" b="1" dirty="0">
              <a:solidFill>
                <a:srgbClr val="CC0099"/>
              </a:solidFill>
            </a:endParaRPr>
          </a:p>
        </p:txBody>
      </p:sp>
      <p:sp>
        <p:nvSpPr>
          <p:cNvPr id="39" name="右中かっこ 38"/>
          <p:cNvSpPr/>
          <p:nvPr/>
        </p:nvSpPr>
        <p:spPr>
          <a:xfrm>
            <a:off x="3707904" y="4073213"/>
            <a:ext cx="248957" cy="512323"/>
          </a:xfrm>
          <a:prstGeom prst="rightBrace">
            <a:avLst/>
          </a:prstGeom>
          <a:ln w="28575">
            <a:solidFill>
              <a:srgbClr val="CC00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40" name="右中かっこ 39"/>
          <p:cNvSpPr/>
          <p:nvPr/>
        </p:nvSpPr>
        <p:spPr>
          <a:xfrm>
            <a:off x="4395051" y="2772661"/>
            <a:ext cx="248957" cy="512323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1" name="正方形/長方形 40"/>
          <p:cNvSpPr/>
          <p:nvPr/>
        </p:nvSpPr>
        <p:spPr>
          <a:xfrm>
            <a:off x="6171314" y="5248374"/>
            <a:ext cx="283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Tiled input channel loop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/>
          <p:cNvCxnSpPr/>
          <p:nvPr/>
        </p:nvCxnSpPr>
        <p:spPr>
          <a:xfrm flipH="1">
            <a:off x="5924726" y="4790321"/>
            <a:ext cx="41683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263560" y="4593471"/>
            <a:ext cx="298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Tiled </a:t>
            </a:r>
            <a:r>
              <a:rPr lang="en-US" altLang="ja-JP" b="1" dirty="0" smtClean="0">
                <a:solidFill>
                  <a:srgbClr val="FF0000"/>
                </a:solidFill>
              </a:rPr>
              <a:t>out</a:t>
            </a:r>
            <a:r>
              <a:rPr lang="en-US" altLang="ja-JP" b="1" dirty="0" smtClean="0">
                <a:solidFill>
                  <a:srgbClr val="FF0000"/>
                </a:solidFill>
              </a:rPr>
              <a:t>put channel loop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340946" y="4650947"/>
            <a:ext cx="4170015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45" name="正方形/長方形 44"/>
          <p:cNvSpPr/>
          <p:nvPr/>
        </p:nvSpPr>
        <p:spPr>
          <a:xfrm>
            <a:off x="542660" y="5312024"/>
            <a:ext cx="3968302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115" y="43221"/>
            <a:ext cx="1622270" cy="13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46" y="2829499"/>
            <a:ext cx="3076681" cy="15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正方形/長方形 45"/>
          <p:cNvSpPr/>
          <p:nvPr/>
        </p:nvSpPr>
        <p:spPr>
          <a:xfrm>
            <a:off x="2512990" y="2297752"/>
            <a:ext cx="1068274" cy="368226"/>
          </a:xfrm>
          <a:prstGeom prst="rect">
            <a:avLst/>
          </a:prstGeom>
          <a:ln w="38100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3613291" y="2333836"/>
            <a:ext cx="5309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Image tile </a:t>
            </a:r>
            <a:r>
              <a:rPr lang="en-US" altLang="ja-JP" sz="1600" b="1" dirty="0" smtClean="0">
                <a:solidFill>
                  <a:srgbClr val="3333FF"/>
                </a:solidFill>
              </a:rPr>
              <a:t>size varies </a:t>
            </a:r>
            <a:r>
              <a:rPr lang="en-US" altLang="ja-JP" sz="1600" b="1" dirty="0" smtClean="0">
                <a:solidFill>
                  <a:srgbClr val="3333FF"/>
                </a:solidFill>
              </a:rPr>
              <a:t>to reuse and save computation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0" y="1530157"/>
            <a:ext cx="7641914" cy="49951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1" y="44624"/>
            <a:ext cx="8878623" cy="576064"/>
          </a:xfrm>
        </p:spPr>
        <p:txBody>
          <a:bodyPr>
            <a:noAutofit/>
          </a:bodyPr>
          <a:lstStyle/>
          <a:p>
            <a:r>
              <a:rPr lang="en-US" altLang="ja-JP" sz="2800" dirty="0" smtClean="0"/>
              <a:t>Area/Performance tradeoff of a CONV layer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265377" y="620688"/>
            <a:ext cx="8878623" cy="5760640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</a:rPr>
              <a:t>Resource and cycles</a:t>
            </a:r>
            <a:r>
              <a:rPr lang="en-US" altLang="ja-JP" sz="2400" dirty="0" smtClean="0"/>
              <a:t> are estimated from C code</a:t>
            </a:r>
          </a:p>
          <a:p>
            <a:pPr lvl="1"/>
            <a:r>
              <a:rPr kumimoji="1" lang="en-US" altLang="ja-JP" sz="2100" dirty="0" smtClean="0"/>
              <a:t>Tile size </a:t>
            </a:r>
            <a:r>
              <a:rPr kumimoji="1" lang="en-US" altLang="ja-JP" sz="2100" dirty="0" smtClean="0">
                <a:solidFill>
                  <a:srgbClr val="FF0000"/>
                </a:solidFill>
              </a:rPr>
              <a:t>T</a:t>
            </a:r>
            <a:r>
              <a:rPr kumimoji="1" lang="en-US" altLang="ja-JP" sz="2100" baseline="-25000" dirty="0" smtClean="0">
                <a:solidFill>
                  <a:srgbClr val="FF0000"/>
                </a:solidFill>
              </a:rPr>
              <a:t>m</a:t>
            </a:r>
            <a:r>
              <a:rPr kumimoji="1" lang="en-US" altLang="ja-JP" sz="2100" dirty="0" smtClean="0"/>
              <a:t> and </a:t>
            </a:r>
            <a:r>
              <a:rPr kumimoji="1" lang="en-US" altLang="ja-JP" sz="2100" dirty="0" err="1" smtClean="0">
                <a:solidFill>
                  <a:srgbClr val="FF0000"/>
                </a:solidFill>
              </a:rPr>
              <a:t>T</a:t>
            </a:r>
            <a:r>
              <a:rPr kumimoji="1" lang="en-US" altLang="ja-JP" sz="2100" baseline="-25000" dirty="0" err="1" smtClean="0">
                <a:solidFill>
                  <a:srgbClr val="FF0000"/>
                </a:solidFill>
              </a:rPr>
              <a:t>n</a:t>
            </a:r>
            <a:r>
              <a:rPr kumimoji="1" lang="en-US" altLang="ja-JP" sz="2100" dirty="0" smtClean="0"/>
              <a:t> of output/input channels </a:t>
            </a:r>
            <a:endParaRPr kumimoji="1" lang="en-US" altLang="ja-JP" sz="2100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088" y="3259413"/>
            <a:ext cx="4652047" cy="64538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077915" y="3019952"/>
            <a:ext cx="1689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Area constraint</a:t>
            </a:r>
            <a:endParaRPr lang="ja-JP" altLang="en-US" sz="1600" b="1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00" y="4027329"/>
            <a:ext cx="3614038" cy="528228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5364088" y="3971307"/>
            <a:ext cx="360040" cy="58425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848419" y="3968557"/>
            <a:ext cx="360040" cy="58425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32750" y="4027329"/>
            <a:ext cx="576064" cy="477744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89030" y="4021810"/>
            <a:ext cx="576064" cy="477744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7669188" y="4033127"/>
            <a:ext cx="507341" cy="477744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88546" y="2891871"/>
            <a:ext cx="4170015" cy="25616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189201" y="3185202"/>
            <a:ext cx="4170015" cy="31827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406790" y="3534920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403643" y="3880752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8" name="正方形/長方形 37"/>
          <p:cNvSpPr/>
          <p:nvPr/>
        </p:nvSpPr>
        <p:spPr>
          <a:xfrm flipH="1">
            <a:off x="330483" y="4226583"/>
            <a:ext cx="3392042" cy="61481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48" name="正方形/長方形 47"/>
          <p:cNvSpPr/>
          <p:nvPr/>
        </p:nvSpPr>
        <p:spPr>
          <a:xfrm>
            <a:off x="340946" y="4841400"/>
            <a:ext cx="4170015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49" name="正方形/長方形 48"/>
          <p:cNvSpPr/>
          <p:nvPr/>
        </p:nvSpPr>
        <p:spPr>
          <a:xfrm>
            <a:off x="542660" y="5502477"/>
            <a:ext cx="3968302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53" name="正方形/長方形 52"/>
          <p:cNvSpPr/>
          <p:nvPr/>
        </p:nvSpPr>
        <p:spPr>
          <a:xfrm>
            <a:off x="3016852" y="6193134"/>
            <a:ext cx="360040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3198280" y="5865653"/>
            <a:ext cx="360040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848418" y="3401930"/>
            <a:ext cx="667797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788585" y="3398493"/>
            <a:ext cx="667797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7565094" y="4510871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Cycle counts</a:t>
            </a:r>
            <a:endParaRPr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03607" y="4512729"/>
            <a:ext cx="461665" cy="2269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</a:rPr>
              <a:t>=</a:t>
            </a:r>
            <a:endParaRPr kumimoji="1" lang="ja-JP" altLang="en-US" dirty="0">
              <a:solidFill>
                <a:srgbClr val="3333FF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472672" y="4660278"/>
            <a:ext cx="402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 smtClean="0">
                <a:solidFill>
                  <a:srgbClr val="3333FF"/>
                </a:solidFill>
              </a:rPr>
              <a:t>T</a:t>
            </a:r>
            <a:r>
              <a:rPr lang="en-US" altLang="ja-JP" b="1" i="1" baseline="-25000" dirty="0" smtClean="0">
                <a:solidFill>
                  <a:srgbClr val="3333FF"/>
                </a:solidFill>
              </a:rPr>
              <a:t>c</a:t>
            </a:r>
            <a:endParaRPr lang="ja-JP" altLang="en-US" i="1" baseline="-25000" dirty="0">
              <a:solidFill>
                <a:srgbClr val="3333FF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053418" y="4512577"/>
            <a:ext cx="461665" cy="2269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</a:rPr>
              <a:t>=</a:t>
            </a:r>
            <a:endParaRPr kumimoji="1" lang="ja-JP" altLang="en-US" dirty="0">
              <a:solidFill>
                <a:srgbClr val="3333FF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7122483" y="4660126"/>
            <a:ext cx="380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 err="1" smtClean="0">
                <a:solidFill>
                  <a:srgbClr val="3333FF"/>
                </a:solidFill>
              </a:rPr>
              <a:t>T</a:t>
            </a:r>
            <a:r>
              <a:rPr lang="en-US" altLang="ja-JP" b="1" i="1" baseline="-25000" dirty="0" err="1" smtClean="0">
                <a:solidFill>
                  <a:srgbClr val="3333FF"/>
                </a:solidFill>
              </a:rPr>
              <a:t>r</a:t>
            </a:r>
            <a:endParaRPr lang="ja-JP" altLang="en-US" i="1" baseline="-250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Task-level pipelining and DSE 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Each CONV layer </a:t>
            </a:r>
            <a:r>
              <a:rPr kumimoji="1" lang="en-US" altLang="ja-JP" dirty="0" smtClean="0"/>
              <a:t>becomes </a:t>
            </a:r>
            <a:r>
              <a:rPr kumimoji="1" lang="en-US" altLang="ja-JP" dirty="0" smtClean="0"/>
              <a:t>a </a:t>
            </a:r>
            <a:r>
              <a:rPr kumimoji="1" lang="en-US" altLang="ja-JP" dirty="0" smtClean="0">
                <a:solidFill>
                  <a:srgbClr val="FF0000"/>
                </a:solidFill>
              </a:rPr>
              <a:t>pipeline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stage</a:t>
            </a:r>
          </a:p>
          <a:p>
            <a:pPr lvl="1"/>
            <a:r>
              <a:rPr lang="en-US" altLang="ja-JP" sz="2400" dirty="0"/>
              <a:t>Layers connected by </a:t>
            </a:r>
            <a:r>
              <a:rPr lang="en-US" altLang="ja-JP" sz="2400" dirty="0">
                <a:solidFill>
                  <a:srgbClr val="FF0000"/>
                </a:solidFill>
              </a:rPr>
              <a:t>ping-pong buffers</a:t>
            </a:r>
            <a:r>
              <a:rPr lang="en-US" altLang="ja-JP" sz="2400" dirty="0"/>
              <a:t> </a:t>
            </a:r>
            <a:endParaRPr lang="en-US" altLang="ja-JP" sz="2400" dirty="0" smtClean="0"/>
          </a:p>
          <a:p>
            <a:pPr lvl="1"/>
            <a:r>
              <a:rPr lang="en-US" altLang="ja-JP" dirty="0" smtClean="0">
                <a:solidFill>
                  <a:schemeClr val="tx1"/>
                </a:solidFill>
              </a:rPr>
              <a:t>Pipeline </a:t>
            </a:r>
            <a:r>
              <a:rPr lang="en-US" altLang="ja-JP" dirty="0" smtClean="0">
                <a:solidFill>
                  <a:srgbClr val="FF0000"/>
                </a:solidFill>
              </a:rPr>
              <a:t>initiation interval(II) </a:t>
            </a:r>
            <a:r>
              <a:rPr lang="en-US" altLang="ja-JP" dirty="0" smtClean="0"/>
              <a:t>equals to </a:t>
            </a:r>
            <a:r>
              <a:rPr lang="en-US" altLang="ja-JP" dirty="0" smtClean="0">
                <a:solidFill>
                  <a:srgbClr val="FF0000"/>
                </a:solidFill>
              </a:rPr>
              <a:t>max stage </a:t>
            </a:r>
            <a:r>
              <a:rPr lang="en-US" altLang="ja-JP" dirty="0" smtClean="0">
                <a:solidFill>
                  <a:srgbClr val="FF0000"/>
                </a:solidFill>
              </a:rPr>
              <a:t>time</a:t>
            </a: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Minimizing </a:t>
            </a:r>
            <a:r>
              <a:rPr kumimoji="1" lang="en-US" altLang="ja-JP" dirty="0" smtClean="0">
                <a:solidFill>
                  <a:srgbClr val="FF0000"/>
                </a:solidFill>
              </a:rPr>
              <a:t>“max </a:t>
            </a:r>
            <a:r>
              <a:rPr kumimoji="1" lang="en-US" altLang="ja-JP" dirty="0" smtClean="0">
                <a:solidFill>
                  <a:srgbClr val="FF0000"/>
                </a:solidFill>
              </a:rPr>
              <a:t>stage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time” by changing </a:t>
            </a:r>
            <a:r>
              <a:rPr lang="en-US" altLang="ja-JP" sz="2800" dirty="0" smtClean="0">
                <a:solidFill>
                  <a:srgbClr val="CC0099"/>
                </a:solidFill>
              </a:rPr>
              <a:t>T</a:t>
            </a:r>
            <a:r>
              <a:rPr lang="en-US" altLang="ja-JP" sz="2800" baseline="-25000" dirty="0" smtClean="0">
                <a:solidFill>
                  <a:srgbClr val="CC0099"/>
                </a:solidFill>
              </a:rPr>
              <a:t>m</a:t>
            </a:r>
            <a:r>
              <a:rPr lang="en-US" altLang="ja-JP" sz="2800" dirty="0" smtClean="0">
                <a:solidFill>
                  <a:srgbClr val="CC0099"/>
                </a:solidFill>
              </a:rPr>
              <a:t> </a:t>
            </a:r>
            <a:r>
              <a:rPr lang="en-US" altLang="ja-JP" sz="2800" dirty="0">
                <a:solidFill>
                  <a:srgbClr val="CC0099"/>
                </a:solidFill>
              </a:rPr>
              <a:t>and </a:t>
            </a:r>
            <a:r>
              <a:rPr lang="en-US" altLang="ja-JP" sz="2800" dirty="0" err="1" smtClean="0">
                <a:solidFill>
                  <a:srgbClr val="CC0099"/>
                </a:solidFill>
              </a:rPr>
              <a:t>T</a:t>
            </a:r>
            <a:r>
              <a:rPr lang="en-US" altLang="ja-JP" sz="2800" baseline="-25000" dirty="0" err="1" smtClean="0">
                <a:solidFill>
                  <a:srgbClr val="CC0099"/>
                </a:solidFill>
              </a:rPr>
              <a:t>n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Latency-minimized solution found by </a:t>
            </a:r>
            <a:r>
              <a:rPr lang="en-US" altLang="ja-JP" dirty="0" smtClean="0"/>
              <a:t>exhaustive search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8" y="4290330"/>
            <a:ext cx="8792188" cy="1690888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2274712" y="5303024"/>
            <a:ext cx="118714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274712" y="5170125"/>
            <a:ext cx="0" cy="432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2410466" y="5298442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FF0000"/>
                </a:solidFill>
              </a:rPr>
              <a:t>Pipeline</a:t>
            </a:r>
          </a:p>
          <a:p>
            <a:pPr algn="ctr"/>
            <a:r>
              <a:rPr lang="en-US" altLang="ja-JP" sz="1600" b="1" dirty="0" smtClean="0">
                <a:solidFill>
                  <a:srgbClr val="FF0000"/>
                </a:solidFill>
              </a:rPr>
              <a:t>II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4644008" y="5610345"/>
            <a:ext cx="133274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788024" y="5558254"/>
            <a:ext cx="1223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Stage 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time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2577" y="3473396"/>
            <a:ext cx="14750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# pyramids</a:t>
            </a:r>
          </a:p>
          <a:p>
            <a:r>
              <a:rPr lang="en-US" altLang="ja-JP" sz="1600" b="1" dirty="0" smtClean="0">
                <a:solidFill>
                  <a:srgbClr val="3333FF"/>
                </a:solidFill>
              </a:rPr>
              <a:t>64*64</a:t>
            </a:r>
          </a:p>
          <a:p>
            <a:r>
              <a:rPr lang="en-US" altLang="ja-JP" sz="1600" b="1" dirty="0" smtClean="0">
                <a:solidFill>
                  <a:srgbClr val="3333FF"/>
                </a:solidFill>
              </a:rPr>
              <a:t>(for example)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25" y="3023907"/>
            <a:ext cx="4652047" cy="645386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25" y="3636621"/>
            <a:ext cx="3614038" cy="528228"/>
          </a:xfrm>
          <a:prstGeom prst="rect">
            <a:avLst/>
          </a:prstGeom>
        </p:spPr>
      </p:pic>
      <p:sp>
        <p:nvSpPr>
          <p:cNvPr id="27" name="楕円 26"/>
          <p:cNvSpPr/>
          <p:nvPr/>
        </p:nvSpPr>
        <p:spPr>
          <a:xfrm>
            <a:off x="3358263" y="3900734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/>
          <p:cNvSpPr/>
          <p:nvPr/>
        </p:nvSpPr>
        <p:spPr>
          <a:xfrm>
            <a:off x="3848167" y="3909921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9" name="楕円 28"/>
          <p:cNvSpPr/>
          <p:nvPr/>
        </p:nvSpPr>
        <p:spPr>
          <a:xfrm>
            <a:off x="2841841" y="3183477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0" name="楕円 29"/>
          <p:cNvSpPr/>
          <p:nvPr/>
        </p:nvSpPr>
        <p:spPr>
          <a:xfrm>
            <a:off x="3226497" y="3181695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1547661" y="5988412"/>
            <a:ext cx="7560843" cy="0"/>
          </a:xfrm>
          <a:prstGeom prst="straightConnector1">
            <a:avLst/>
          </a:prstGeom>
          <a:ln w="57150">
            <a:solidFill>
              <a:srgbClr val="333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347864" y="6053226"/>
            <a:ext cx="1979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Latency</a:t>
            </a:r>
            <a:endParaRPr lang="ja-JP" altLang="en-US" sz="2000" b="1" dirty="0">
              <a:solidFill>
                <a:srgbClr val="3333FF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375874" y="3651957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Should shrink due to</a:t>
            </a:r>
          </a:p>
          <a:p>
            <a:r>
              <a:rPr lang="en-US" altLang="ja-JP" sz="1600" b="1" dirty="0" smtClean="0">
                <a:solidFill>
                  <a:srgbClr val="3333FF"/>
                </a:solidFill>
              </a:rPr>
              <a:t>computation reuse</a:t>
            </a:r>
            <a:endParaRPr lang="ja-JP" altLang="en-US" sz="1600" dirty="0">
              <a:solidFill>
                <a:srgbClr val="3333FF"/>
              </a:solidFill>
            </a:endParaRPr>
          </a:p>
        </p:txBody>
      </p:sp>
      <p:cxnSp>
        <p:nvCxnSpPr>
          <p:cNvPr id="33" name="直線矢印コネクタ 32"/>
          <p:cNvCxnSpPr/>
          <p:nvPr/>
        </p:nvCxnSpPr>
        <p:spPr>
          <a:xfrm flipH="1">
            <a:off x="4034313" y="3888894"/>
            <a:ext cx="2337887" cy="836250"/>
          </a:xfrm>
          <a:prstGeom prst="straightConnector1">
            <a:avLst/>
          </a:prstGeom>
          <a:ln w="38100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3461857" y="4725144"/>
            <a:ext cx="572456" cy="410630"/>
          </a:xfrm>
          <a:prstGeom prst="rect">
            <a:avLst/>
          </a:prstGeom>
          <a:ln w="57150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03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Implementation detail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Task-level pipelining </a:t>
            </a:r>
            <a:r>
              <a:rPr kumimoji="1" lang="en-US" altLang="ja-JP" dirty="0" smtClean="0"/>
              <a:t>by </a:t>
            </a:r>
            <a:r>
              <a:rPr kumimoji="1" lang="en-US" altLang="ja-JP" dirty="0" smtClean="0"/>
              <a:t>HLS </a:t>
            </a:r>
            <a:r>
              <a:rPr kumimoji="1" lang="en-US" altLang="ja-JP" dirty="0" smtClean="0"/>
              <a:t>pragma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9513"/>
            <a:ext cx="7835736" cy="53403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820534" y="2132856"/>
            <a:ext cx="3682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smtClean="0">
                <a:solidFill>
                  <a:srgbClr val="3333FF"/>
                </a:solidFill>
              </a:rPr>
              <a:t>Put “#pragma HLS dataflow”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3923928" y="2132856"/>
            <a:ext cx="896606" cy="200055"/>
          </a:xfrm>
          <a:prstGeom prst="straightConnector1">
            <a:avLst/>
          </a:prstGeom>
          <a:ln w="76200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右中かっこ 12"/>
          <p:cNvSpPr/>
          <p:nvPr/>
        </p:nvSpPr>
        <p:spPr>
          <a:xfrm>
            <a:off x="4932040" y="1536683"/>
            <a:ext cx="288032" cy="524165"/>
          </a:xfrm>
          <a:prstGeom prst="rightBrac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288270" y="1456130"/>
            <a:ext cx="3472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</a:rPr>
              <a:t>Iterations for final output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pixels (Pyramid top points)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979734" y="3073845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79733" y="3989466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05277" y="4626624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3567" y="5594125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730791" y="6141203"/>
            <a:ext cx="51684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smtClean="0">
                <a:solidFill>
                  <a:srgbClr val="CC0099"/>
                </a:solidFill>
              </a:rPr>
              <a:t>“</a:t>
            </a:r>
            <a:r>
              <a:rPr lang="en-US" altLang="ja-JP" sz="2000" b="1" dirty="0" smtClean="0">
                <a:solidFill>
                  <a:srgbClr val="CC0099"/>
                </a:solidFill>
              </a:rPr>
              <a:t>reuse layers” </a:t>
            </a:r>
            <a:r>
              <a:rPr lang="en-US" altLang="ja-JP" sz="2000" b="1" dirty="0" smtClean="0">
                <a:solidFill>
                  <a:srgbClr val="CC0099"/>
                </a:solidFill>
              </a:rPr>
              <a:t>copy </a:t>
            </a:r>
            <a:r>
              <a:rPr lang="en-US" altLang="ja-JP" sz="2000" b="1" dirty="0" smtClean="0">
                <a:solidFill>
                  <a:srgbClr val="CC0099"/>
                </a:solidFill>
              </a:rPr>
              <a:t>data between </a:t>
            </a:r>
          </a:p>
          <a:p>
            <a:r>
              <a:rPr lang="en-US" altLang="ja-JP" sz="2000" b="1" dirty="0" smtClean="0">
                <a:solidFill>
                  <a:srgbClr val="CC0099"/>
                </a:solidFill>
              </a:rPr>
              <a:t>input/output </a:t>
            </a:r>
            <a:r>
              <a:rPr lang="en-US" altLang="ja-JP" sz="2000" b="1" dirty="0">
                <a:solidFill>
                  <a:srgbClr val="CC0099"/>
                </a:solidFill>
              </a:rPr>
              <a:t>buffers </a:t>
            </a:r>
            <a:r>
              <a:rPr lang="en-US" altLang="ja-JP" sz="2000" b="1" dirty="0" smtClean="0">
                <a:solidFill>
                  <a:srgbClr val="CC0099"/>
                </a:solidFill>
              </a:rPr>
              <a:t>in successive</a:t>
            </a:r>
            <a:r>
              <a:rPr lang="en-US" altLang="ja-JP" sz="2000" b="1" dirty="0" smtClean="0">
                <a:solidFill>
                  <a:srgbClr val="CC0099"/>
                </a:solidFill>
              </a:rPr>
              <a:t> layers</a:t>
            </a:r>
            <a:endParaRPr lang="ja-JP" altLang="en-US" sz="2000" dirty="0">
              <a:solidFill>
                <a:srgbClr val="CC0099"/>
              </a:solidFill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043567" y="2132856"/>
            <a:ext cx="2880361" cy="0"/>
          </a:xfrm>
          <a:prstGeom prst="line">
            <a:avLst/>
          </a:prstGeom>
          <a:ln w="571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Symbols used in the implementation code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Elaborately developed to </a:t>
            </a:r>
            <a:r>
              <a:rPr kumimoji="1" lang="en-US" altLang="ja-JP" dirty="0" smtClean="0">
                <a:solidFill>
                  <a:srgbClr val="FF0000"/>
                </a:solidFill>
              </a:rPr>
              <a:t>maximize reuse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97" y="1340768"/>
            <a:ext cx="459349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2" y="1844824"/>
            <a:ext cx="4226222" cy="2880320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6771345" y="4537283"/>
            <a:ext cx="225093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row, col: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Coordinate of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Pyramid top</a:t>
            </a:r>
          </a:p>
          <a:p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en-US" altLang="ja-JP" sz="1600" b="1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1600" b="1" baseline="-25000" dirty="0" err="1" smtClean="0">
                <a:solidFill>
                  <a:srgbClr val="FF0000"/>
                </a:solidFill>
              </a:rPr>
              <a:t>x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,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1600" b="1" baseline="-25000" dirty="0" err="1" smtClean="0">
                <a:solidFill>
                  <a:srgbClr val="FF0000"/>
                </a:solidFill>
              </a:rPr>
              <a:t>y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stride of the adjacent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pyramid base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6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Inside the reuse layers 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1224136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Output buffer of prev. layer are </a:t>
            </a:r>
            <a:r>
              <a:rPr lang="en-US" altLang="ja-JP" sz="2400" dirty="0" smtClean="0">
                <a:solidFill>
                  <a:srgbClr val="FF0000"/>
                </a:solidFill>
              </a:rPr>
              <a:t>minimally copied</a:t>
            </a:r>
            <a:r>
              <a:rPr lang="en-US" altLang="ja-JP" sz="2400" dirty="0" smtClean="0"/>
              <a:t> to input buffer of next layer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28800"/>
            <a:ext cx="4598640" cy="424847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4343" y="1808820"/>
            <a:ext cx="4956075" cy="403244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084429" y="1628800"/>
            <a:ext cx="288032" cy="1296144"/>
          </a:xfrm>
          <a:prstGeom prst="rect">
            <a:avLst/>
          </a:prstGeom>
          <a:ln w="3810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853891" y="3825044"/>
            <a:ext cx="288032" cy="756084"/>
          </a:xfrm>
          <a:prstGeom prst="rect">
            <a:avLst/>
          </a:prstGeom>
          <a:ln w="3810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4" name="角丸四角形吹き出し 13"/>
          <p:cNvSpPr/>
          <p:nvPr/>
        </p:nvSpPr>
        <p:spPr>
          <a:xfrm>
            <a:off x="7732501" y="3933056"/>
            <a:ext cx="1224136" cy="1152128"/>
          </a:xfrm>
          <a:prstGeom prst="wedgeRoundRectCallout">
            <a:avLst>
              <a:gd name="adj1" fmla="val -100738"/>
              <a:gd name="adj2" fmla="val -40640"/>
              <a:gd name="adj3" fmla="val 16667"/>
            </a:avLst>
          </a:prstGeom>
          <a:ln w="1905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713468" y="4077072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8000"/>
                </a:solidFill>
              </a:rPr>
              <a:t>Only new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data are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computed</a:t>
            </a:r>
            <a:endParaRPr lang="ja-JP" altLang="en-US" dirty="0">
              <a:solidFill>
                <a:srgbClr val="008000"/>
              </a:solidFill>
            </a:endParaRPr>
          </a:p>
        </p:txBody>
      </p:sp>
      <p:sp>
        <p:nvSpPr>
          <p:cNvPr id="20" name="角丸四角形吹き出し 19"/>
          <p:cNvSpPr/>
          <p:nvPr/>
        </p:nvSpPr>
        <p:spPr>
          <a:xfrm>
            <a:off x="7840005" y="2276872"/>
            <a:ext cx="1224136" cy="1152128"/>
          </a:xfrm>
          <a:prstGeom prst="wedgeRoundRectCallout">
            <a:avLst>
              <a:gd name="adj1" fmla="val -100738"/>
              <a:gd name="adj2" fmla="val -40640"/>
              <a:gd name="adj3" fmla="val 16667"/>
            </a:avLst>
          </a:prstGeom>
          <a:ln w="1905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820972" y="2420888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8000"/>
                </a:solidFill>
              </a:rPr>
              <a:t>Only new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data are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copied</a:t>
            </a:r>
            <a:endParaRPr lang="ja-JP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FPGA Evaluation with </a:t>
            </a:r>
            <a:r>
              <a:rPr kumimoji="1" lang="en-US" altLang="ja-JP" dirty="0" err="1" smtClean="0"/>
              <a:t>Vivado</a:t>
            </a:r>
            <a:r>
              <a:rPr kumimoji="1" lang="en-US" altLang="ja-JP" dirty="0" smtClean="0"/>
              <a:t> HLS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8964488" cy="5760640"/>
          </a:xfrm>
        </p:spPr>
        <p:txBody>
          <a:bodyPr/>
          <a:lstStyle/>
          <a:p>
            <a:r>
              <a:rPr lang="en-US" altLang="ja-JP" dirty="0" smtClean="0"/>
              <a:t>Compare two designs (Fused-layer, Baseline)for VGG19</a:t>
            </a:r>
          </a:p>
          <a:p>
            <a:pPr lvl="1"/>
            <a:r>
              <a:rPr lang="en-US" altLang="ja-JP" dirty="0" smtClean="0"/>
              <a:t>For fairness, </a:t>
            </a:r>
            <a:r>
              <a:rPr lang="en-US" altLang="ja-JP" dirty="0" smtClean="0">
                <a:solidFill>
                  <a:srgbClr val="3333FF"/>
                </a:solidFill>
              </a:rPr>
              <a:t>match DSP resources </a:t>
            </a:r>
            <a:r>
              <a:rPr lang="en-US" altLang="ja-JP" dirty="0"/>
              <a:t>between two </a:t>
            </a:r>
            <a:r>
              <a:rPr lang="en-US" altLang="ja-JP" dirty="0" smtClean="0"/>
              <a:t>designs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Fused-layer</a:t>
            </a:r>
            <a:r>
              <a:rPr lang="en-US" altLang="ja-JP" dirty="0" smtClean="0"/>
              <a:t> </a:t>
            </a:r>
            <a:r>
              <a:rPr lang="en-US" altLang="ja-JP" dirty="0"/>
              <a:t>f</a:t>
            </a:r>
            <a:r>
              <a:rPr kumimoji="1" lang="en-US" altLang="ja-JP" dirty="0" smtClean="0"/>
              <a:t>used </a:t>
            </a:r>
            <a:r>
              <a:rPr kumimoji="1" lang="en-US" altLang="ja-JP" dirty="0" smtClean="0">
                <a:solidFill>
                  <a:srgbClr val="3333FF"/>
                </a:solidFill>
              </a:rPr>
              <a:t>first 5 CONV </a:t>
            </a:r>
            <a:r>
              <a:rPr kumimoji="1" lang="en-US" altLang="ja-JP" dirty="0" smtClean="0"/>
              <a:t>layers in VGG19</a:t>
            </a:r>
          </a:p>
          <a:p>
            <a:pPr lvl="1"/>
            <a:r>
              <a:rPr lang="en-US" altLang="ja-JP" dirty="0" smtClean="0"/>
              <a:t>Including pooling layers, </a:t>
            </a:r>
            <a:r>
              <a:rPr lang="en-US" altLang="ja-JP" dirty="0" err="1" smtClean="0"/>
              <a:t>etc</a:t>
            </a:r>
            <a:endParaRPr lang="en-US" altLang="ja-JP" dirty="0" smtClean="0"/>
          </a:p>
          <a:p>
            <a:r>
              <a:rPr lang="en-US" altLang="ja-JP" dirty="0" smtClean="0">
                <a:solidFill>
                  <a:srgbClr val="FF0000"/>
                </a:solidFill>
              </a:rPr>
              <a:t>Baseline</a:t>
            </a:r>
            <a:r>
              <a:rPr lang="en-US" altLang="ja-JP" dirty="0" smtClean="0"/>
              <a:t> iteratively execute each layer</a:t>
            </a:r>
          </a:p>
          <a:p>
            <a:pPr lvl="1"/>
            <a:r>
              <a:rPr lang="en-US" altLang="ja-JP" dirty="0" smtClean="0"/>
              <a:t>All feature maps stored in off-chip memory</a:t>
            </a:r>
          </a:p>
          <a:p>
            <a:pPr lvl="1"/>
            <a:r>
              <a:rPr lang="en-US" altLang="ja-JP" dirty="0" smtClean="0"/>
              <a:t>Use ping-pong buffers to overlap computation and I/O transfer 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3" y="4149080"/>
            <a:ext cx="6049890" cy="2022330"/>
          </a:xfrm>
          <a:prstGeom prst="rect">
            <a:avLst/>
          </a:prstGeom>
        </p:spPr>
      </p:pic>
      <p:sp>
        <p:nvSpPr>
          <p:cNvPr id="7" name="右中かっこ 6"/>
          <p:cNvSpPr/>
          <p:nvPr/>
        </p:nvSpPr>
        <p:spPr>
          <a:xfrm>
            <a:off x="6276255" y="5434256"/>
            <a:ext cx="288032" cy="524165"/>
          </a:xfrm>
          <a:prstGeom prst="rightBrace">
            <a:avLst/>
          </a:prstGeom>
          <a:ln w="3810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686893" y="5404686"/>
            <a:ext cx="14109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smtClean="0">
                <a:solidFill>
                  <a:srgbClr val="3333FF"/>
                </a:solidFill>
              </a:rPr>
              <a:t>Matched</a:t>
            </a:r>
          </a:p>
          <a:p>
            <a:r>
              <a:rPr lang="en-US" altLang="ja-JP" sz="2000" b="1" dirty="0" smtClean="0">
                <a:solidFill>
                  <a:srgbClr val="3333FF"/>
                </a:solidFill>
              </a:rPr>
              <a:t>resources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>
            <a:off x="6211376" y="5193386"/>
            <a:ext cx="510327" cy="75858"/>
          </a:xfrm>
          <a:prstGeom prst="straightConnector1">
            <a:avLst/>
          </a:prstGeom>
          <a:ln w="76200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716028" y="4749641"/>
            <a:ext cx="1295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err="1">
                <a:solidFill>
                  <a:srgbClr val="3333FF"/>
                </a:solidFill>
              </a:rPr>
              <a:t>r</a:t>
            </a:r>
            <a:r>
              <a:rPr lang="en-US" altLang="ja-JP" sz="2000" b="1" dirty="0" err="1" smtClean="0">
                <a:solidFill>
                  <a:srgbClr val="3333FF"/>
                </a:solidFill>
              </a:rPr>
              <a:t>ougly</a:t>
            </a:r>
            <a:endParaRPr lang="en-US" altLang="ja-JP" sz="2000" b="1" dirty="0" smtClean="0">
              <a:solidFill>
                <a:srgbClr val="3333FF"/>
              </a:solidFill>
            </a:endParaRPr>
          </a:p>
          <a:p>
            <a:r>
              <a:rPr lang="en-US" altLang="ja-JP" sz="2000" b="1" dirty="0">
                <a:solidFill>
                  <a:srgbClr val="3333FF"/>
                </a:solidFill>
              </a:rPr>
              <a:t>t</a:t>
            </a:r>
            <a:r>
              <a:rPr lang="en-US" altLang="ja-JP" sz="2000" b="1" dirty="0" smtClean="0">
                <a:solidFill>
                  <a:srgbClr val="3333FF"/>
                </a:solidFill>
              </a:rPr>
              <a:t>he same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6152201" y="4551822"/>
            <a:ext cx="534692" cy="35963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6716028" y="3812910"/>
            <a:ext cx="2320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</a:rPr>
              <a:t>DRAM bandwidth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significantly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reduced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Note on MICRO2015 paper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Pioneering work on fusing CNN layers for accelerator</a:t>
            </a:r>
          </a:p>
          <a:p>
            <a:pPr lvl="1"/>
            <a:r>
              <a:rPr lang="en-US" altLang="ja-JP" dirty="0" smtClean="0"/>
              <a:t>Successfully fused CNN layers with task-level </a:t>
            </a:r>
            <a:r>
              <a:rPr lang="en-US" altLang="ja-JP" dirty="0" smtClean="0"/>
              <a:t>pipelining</a:t>
            </a:r>
          </a:p>
          <a:p>
            <a:r>
              <a:rPr lang="en-US" altLang="ja-JP" dirty="0" smtClean="0"/>
              <a:t>Buffer </a:t>
            </a:r>
            <a:r>
              <a:rPr lang="en-US" altLang="ja-JP" dirty="0" smtClean="0"/>
              <a:t>management is a bit complex but effective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Task level pipelining has similar effects as loop fusion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1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1484784"/>
            <a:ext cx="8113712" cy="1638672"/>
          </a:xfrm>
        </p:spPr>
        <p:txBody>
          <a:bodyPr>
            <a:noAutofit/>
          </a:bodyPr>
          <a:lstStyle/>
          <a:p>
            <a:pPr algn="ctr"/>
            <a:r>
              <a:rPr lang="en-US" altLang="ja-JP" sz="2800" b="1" dirty="0"/>
              <a:t>Exploring Heterogeneous Algorithms for Accelerating </a:t>
            </a:r>
            <a:r>
              <a:rPr lang="en-US" altLang="ja-JP" sz="2800" b="1" dirty="0" smtClean="0"/>
              <a:t>Deep Convolutional </a:t>
            </a:r>
            <a:r>
              <a:rPr lang="en-US" altLang="ja-JP" sz="2800" b="1" dirty="0"/>
              <a:t>Neural Networks on </a:t>
            </a:r>
            <a:r>
              <a:rPr lang="en-US" altLang="ja-JP" sz="2800" b="1" dirty="0" smtClean="0"/>
              <a:t>FPGAs</a:t>
            </a:r>
            <a:r>
              <a:rPr lang="en-US" altLang="ja-JP" sz="2800" dirty="0" smtClean="0"/>
              <a:t>. </a:t>
            </a:r>
            <a:r>
              <a:rPr lang="en-US" altLang="ja-JP" sz="2800" dirty="0" err="1" smtClean="0"/>
              <a:t>Xial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et al., 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>(DAC 2017)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14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Convolutional Neural Networks (CNNs)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CNNs are very good at various image recognitions tasks.</a:t>
            </a:r>
          </a:p>
          <a:p>
            <a:pPr lvl="1"/>
            <a:r>
              <a:rPr lang="en-US" altLang="ja-JP" sz="2000" dirty="0" smtClean="0"/>
              <a:t>Each layer gets input images and generates output images</a:t>
            </a:r>
          </a:p>
          <a:p>
            <a:r>
              <a:rPr kumimoji="1" lang="en-US" altLang="ja-JP" sz="2400" dirty="0" smtClean="0"/>
              <a:t>CNNs basically composed of only simple layers, that are, </a:t>
            </a:r>
          </a:p>
          <a:p>
            <a:pPr lvl="1"/>
            <a:r>
              <a:rPr lang="en-US" altLang="ja-JP" sz="2000" dirty="0" smtClean="0"/>
              <a:t>Convolution layer, Activation layer, Pooling layer, Padding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layer…</a:t>
            </a:r>
          </a:p>
          <a:p>
            <a:r>
              <a:rPr kumimoji="1" lang="en-US" altLang="ja-JP" sz="2300" dirty="0" smtClean="0"/>
              <a:t>Convolutions accounts for more than 90% of overall computation</a:t>
            </a:r>
            <a:endParaRPr kumimoji="1" lang="ja-JP" altLang="en-US" sz="23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7" y="3073315"/>
            <a:ext cx="8748464" cy="37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 err="1" smtClean="0"/>
              <a:t>Winograd</a:t>
            </a:r>
            <a:r>
              <a:rPr kumimoji="1" lang="en-US" altLang="ja-JP" sz="2800" dirty="0" smtClean="0"/>
              <a:t> algorithm for CONV layer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07504" y="620688"/>
            <a:ext cx="8784976" cy="5760640"/>
          </a:xfrm>
        </p:spPr>
        <p:txBody>
          <a:bodyPr>
            <a:normAutofit/>
          </a:bodyPr>
          <a:lstStyle/>
          <a:p>
            <a:r>
              <a:rPr kumimoji="1" lang="en-US" altLang="ja-JP" sz="2200" dirty="0" smtClean="0">
                <a:solidFill>
                  <a:srgbClr val="FF0000"/>
                </a:solidFill>
              </a:rPr>
              <a:t>Reduces DSP (multiplier) </a:t>
            </a:r>
            <a:r>
              <a:rPr kumimoji="1" lang="en-US" altLang="ja-JP" sz="2200" dirty="0" smtClean="0"/>
              <a:t>units by ¼</a:t>
            </a:r>
          </a:p>
          <a:p>
            <a:pPr lvl="1"/>
            <a:r>
              <a:rPr lang="en-US" altLang="ja-JP" sz="1900" dirty="0" smtClean="0"/>
              <a:t>More complex and additions are necessary</a:t>
            </a:r>
            <a:endParaRPr lang="en-US" altLang="ja-JP" sz="2200" dirty="0" smtClean="0"/>
          </a:p>
          <a:p>
            <a:r>
              <a:rPr lang="en-US" altLang="ja-JP" sz="2200" dirty="0" smtClean="0"/>
              <a:t>But </a:t>
            </a:r>
            <a:r>
              <a:rPr lang="en-US" altLang="ja-JP" sz="2200" dirty="0" smtClean="0">
                <a:solidFill>
                  <a:srgbClr val="FF0000"/>
                </a:solidFill>
              </a:rPr>
              <a:t>requires 4x higher bandwidth</a:t>
            </a:r>
            <a:endParaRPr kumimoji="1" lang="en-US" altLang="ja-JP" sz="2200" dirty="0" smtClean="0">
              <a:solidFill>
                <a:srgbClr val="FF0000"/>
              </a:solidFill>
            </a:endParaRPr>
          </a:p>
          <a:p>
            <a:r>
              <a:rPr lang="en-US" altLang="ja-JP" sz="2200" dirty="0" smtClean="0"/>
              <a:t>Utilize </a:t>
            </a:r>
            <a:r>
              <a:rPr lang="en-US" altLang="ja-JP" sz="2200" dirty="0" err="1" smtClean="0"/>
              <a:t>Winograd</a:t>
            </a:r>
            <a:r>
              <a:rPr lang="en-US" altLang="ja-JP" sz="2200" dirty="0" smtClean="0"/>
              <a:t> algorithm in fused CNNs</a:t>
            </a:r>
            <a:endParaRPr kumimoji="1" lang="en-US" altLang="ja-JP" sz="2200" dirty="0" smtClean="0"/>
          </a:p>
          <a:p>
            <a:endParaRPr kumimoji="1" lang="ja-JP" altLang="en-US" sz="2200" dirty="0"/>
          </a:p>
        </p:txBody>
      </p:sp>
      <p:sp>
        <p:nvSpPr>
          <p:cNvPr id="5" name="正方形/長方形 4"/>
          <p:cNvSpPr/>
          <p:nvPr/>
        </p:nvSpPr>
        <p:spPr>
          <a:xfrm>
            <a:off x="382614" y="6489340"/>
            <a:ext cx="88699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i="1" dirty="0" smtClean="0">
                <a:latin typeface="NimbusRomNo9L-Medi"/>
              </a:rPr>
              <a:t>“Evaluating </a:t>
            </a:r>
            <a:r>
              <a:rPr lang="en-US" altLang="ja-JP" sz="1600" i="1" dirty="0">
                <a:latin typeface="NimbusRomNo9L-Medi"/>
              </a:rPr>
              <a:t>Fast Algorithms for Convolutional Neural Networks on </a:t>
            </a:r>
            <a:r>
              <a:rPr lang="en-US" altLang="ja-JP" sz="1600" i="1" dirty="0" smtClean="0">
                <a:latin typeface="NimbusRomNo9L-Medi"/>
              </a:rPr>
              <a:t>FPGAs,”, FCCM 2017</a:t>
            </a:r>
            <a:endParaRPr lang="ja-JP" altLang="en-US" sz="1600" i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92896"/>
            <a:ext cx="9144000" cy="38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Explained in the following slides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5" y="1793534"/>
            <a:ext cx="8659463" cy="3916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Framework overview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72200" y="3934961"/>
            <a:ext cx="102162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err="1" smtClean="0">
                <a:solidFill>
                  <a:srgbClr val="3333FF"/>
                </a:solidFill>
              </a:rPr>
              <a:t>Vivado</a:t>
            </a:r>
            <a:endParaRPr lang="en-US" altLang="ja-JP" b="1" dirty="0" smtClean="0">
              <a:solidFill>
                <a:srgbClr val="3333FF"/>
              </a:solidFill>
            </a:endParaRPr>
          </a:p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HLS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9136" y="5440142"/>
            <a:ext cx="2520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solidFill>
                  <a:srgbClr val="3333FF"/>
                </a:solidFill>
              </a:rPr>
              <a:t>#Block RAMs,</a:t>
            </a:r>
          </a:p>
          <a:p>
            <a:r>
              <a:rPr lang="en-US" altLang="ja-JP" b="1" dirty="0" smtClean="0">
                <a:solidFill>
                  <a:srgbClr val="3333FF"/>
                </a:solidFill>
              </a:rPr>
              <a:t>#DSP units</a:t>
            </a:r>
          </a:p>
          <a:p>
            <a:r>
              <a:rPr lang="en-US" altLang="ja-JP" b="1" dirty="0" smtClean="0">
                <a:solidFill>
                  <a:srgbClr val="3333FF"/>
                </a:solidFill>
              </a:rPr>
              <a:t>Off-chip bandwidth,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668328" y="4738106"/>
            <a:ext cx="244017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fusion architecture</a:t>
            </a:r>
          </a:p>
          <a:p>
            <a:pPr algn="ctr"/>
            <a:r>
              <a:rPr lang="en-US" altLang="ja-JP" sz="2000" b="1" dirty="0">
                <a:solidFill>
                  <a:srgbClr val="3333FF"/>
                </a:solidFill>
              </a:rPr>
              <a:t>Line buffer </a:t>
            </a:r>
            <a:r>
              <a:rPr lang="en-US" altLang="ja-JP" sz="2000" b="1" dirty="0" smtClean="0">
                <a:solidFill>
                  <a:srgbClr val="3333FF"/>
                </a:solidFill>
              </a:rPr>
              <a:t>type</a:t>
            </a:r>
          </a:p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Previous type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81" y="982344"/>
            <a:ext cx="2150764" cy="191609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5076056" y="1335463"/>
            <a:ext cx="1440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Parametrized</a:t>
            </a:r>
            <a:endParaRPr lang="en-US" altLang="ja-JP" dirty="0">
              <a:solidFill>
                <a:srgbClr val="3333FF"/>
              </a:solidFill>
            </a:endParaRPr>
          </a:p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library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2353215" y="3405386"/>
            <a:ext cx="186194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3333FF"/>
                </a:solidFill>
              </a:rPr>
              <a:t>Design Space</a:t>
            </a:r>
          </a:p>
          <a:p>
            <a:pPr algn="ctr"/>
            <a:r>
              <a:rPr lang="en-US" altLang="ja-JP" sz="1600" b="1" dirty="0" smtClean="0">
                <a:solidFill>
                  <a:srgbClr val="3333FF"/>
                </a:solidFill>
              </a:rPr>
              <a:t>Exploration</a:t>
            </a:r>
            <a:endParaRPr lang="ja-JP" altLang="en-US" sz="1600" dirty="0">
              <a:solidFill>
                <a:srgbClr val="3333FF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851920" y="2882985"/>
            <a:ext cx="1440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Design</a:t>
            </a:r>
          </a:p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point</a:t>
            </a:r>
            <a:endParaRPr lang="ja-JP" altLang="en-US" dirty="0">
              <a:solidFill>
                <a:srgbClr val="3333FF"/>
              </a:solidFill>
            </a:endParaRPr>
          </a:p>
        </p:txBody>
      </p:sp>
      <p:cxnSp>
        <p:nvCxnSpPr>
          <p:cNvPr id="18" name="直線コネクタ 17"/>
          <p:cNvCxnSpPr/>
          <p:nvPr/>
        </p:nvCxnSpPr>
        <p:spPr>
          <a:xfrm flipV="1">
            <a:off x="6668328" y="1137706"/>
            <a:ext cx="214685" cy="802683"/>
          </a:xfrm>
          <a:prstGeom prst="lin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6682483" y="2698051"/>
            <a:ext cx="200530" cy="106800"/>
          </a:xfrm>
          <a:prstGeom prst="lin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6174" y="3036873"/>
            <a:ext cx="186194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DNN spec.</a:t>
            </a:r>
            <a:endParaRPr lang="ja-JP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Proposed Design Space Exploration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737816"/>
            <a:ext cx="9144000" cy="5616624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Objective</a:t>
            </a:r>
          </a:p>
          <a:p>
            <a:pPr lvl="1"/>
            <a:r>
              <a:rPr lang="en-US" altLang="ja-JP" sz="2500" dirty="0" smtClean="0">
                <a:solidFill>
                  <a:srgbClr val="3333FF"/>
                </a:solidFill>
              </a:rPr>
              <a:t>Minimize latency </a:t>
            </a:r>
            <a:r>
              <a:rPr lang="en-US" altLang="ja-JP" sz="2500" dirty="0" smtClean="0"/>
              <a:t>of total CNN execution</a:t>
            </a:r>
          </a:p>
          <a:p>
            <a:pPr lvl="1"/>
            <a:r>
              <a:rPr lang="en-US" altLang="ja-JP" sz="2500" dirty="0" smtClean="0"/>
              <a:t>Under constraints on </a:t>
            </a:r>
            <a:r>
              <a:rPr lang="en-US" altLang="ja-JP" sz="2500" dirty="0" smtClean="0">
                <a:solidFill>
                  <a:srgbClr val="3333FF"/>
                </a:solidFill>
              </a:rPr>
              <a:t>Resource R and data-transfer T</a:t>
            </a:r>
            <a:r>
              <a:rPr lang="ja-JP" altLang="en-US" sz="2500" dirty="0">
                <a:solidFill>
                  <a:srgbClr val="3333FF"/>
                </a:solidFill>
              </a:rPr>
              <a:t> </a:t>
            </a:r>
            <a:r>
              <a:rPr lang="en-US" altLang="ja-JP" sz="2500" dirty="0" smtClean="0">
                <a:solidFill>
                  <a:srgbClr val="3333FF"/>
                </a:solidFill>
              </a:rPr>
              <a:t>(in MB)</a:t>
            </a:r>
          </a:p>
          <a:p>
            <a:r>
              <a:rPr lang="en-US" altLang="ja-JP" sz="2800" dirty="0" smtClean="0"/>
              <a:t>For each layer, determine</a:t>
            </a:r>
          </a:p>
          <a:p>
            <a:pPr lvl="1"/>
            <a:r>
              <a:rPr lang="en-US" altLang="ja-JP" sz="2400" dirty="0" smtClean="0">
                <a:solidFill>
                  <a:srgbClr val="FF0000"/>
                </a:solidFill>
              </a:rPr>
              <a:t>Fusion group </a:t>
            </a:r>
            <a:r>
              <a:rPr lang="en-US" altLang="ja-JP" sz="2400" dirty="0" smtClean="0"/>
              <a:t>(layers in the same </a:t>
            </a:r>
            <a:r>
              <a:rPr lang="en-US" altLang="ja-JP" sz="2400" dirty="0" smtClean="0"/>
              <a:t>group </a:t>
            </a:r>
            <a:r>
              <a:rPr lang="en-US" altLang="ja-JP" sz="2400" dirty="0" smtClean="0"/>
              <a:t>are fused)</a:t>
            </a:r>
          </a:p>
          <a:p>
            <a:pPr lvl="2"/>
            <a:r>
              <a:rPr lang="en-US" altLang="ja-JP" dirty="0" smtClean="0"/>
              <a:t>execute </a:t>
            </a:r>
            <a:r>
              <a:rPr lang="en-US" altLang="ja-JP" dirty="0" smtClean="0"/>
              <a:t>in a pipelined manner</a:t>
            </a:r>
          </a:p>
          <a:p>
            <a:pPr lvl="2"/>
            <a:r>
              <a:rPr lang="en-US" altLang="ja-JP" dirty="0" smtClean="0"/>
              <a:t>reduce I/O bandwidth but increase RAM usage</a:t>
            </a:r>
          </a:p>
          <a:p>
            <a:pPr lvl="2"/>
            <a:r>
              <a:rPr lang="en-US" altLang="ja-JP" dirty="0" smtClean="0"/>
              <a:t>Different groups </a:t>
            </a:r>
            <a:r>
              <a:rPr lang="en-US" altLang="ja-JP" dirty="0" smtClean="0"/>
              <a:t>execute </a:t>
            </a:r>
            <a:r>
              <a:rPr lang="en-US" altLang="ja-JP" dirty="0"/>
              <a:t>exclusively </a:t>
            </a:r>
            <a:r>
              <a:rPr lang="en-US" altLang="ja-JP" dirty="0" smtClean="0"/>
              <a:t>and share resources</a:t>
            </a:r>
          </a:p>
          <a:p>
            <a:pPr lvl="1"/>
            <a:r>
              <a:rPr lang="en-US" altLang="ja-JP" sz="2400" dirty="0" smtClean="0">
                <a:solidFill>
                  <a:srgbClr val="FF0000"/>
                </a:solidFill>
              </a:rPr>
              <a:t>CONV </a:t>
            </a:r>
            <a:r>
              <a:rPr lang="en-US" altLang="ja-JP" sz="2400" dirty="0" smtClean="0">
                <a:solidFill>
                  <a:srgbClr val="FF0000"/>
                </a:solidFill>
              </a:rPr>
              <a:t>algorithm</a:t>
            </a:r>
            <a:r>
              <a:rPr lang="en-US" altLang="ja-JP" sz="2400" dirty="0" smtClean="0"/>
              <a:t> </a:t>
            </a:r>
            <a:r>
              <a:rPr lang="en-US" altLang="ja-JP" sz="2400" dirty="0" smtClean="0"/>
              <a:t>type: </a:t>
            </a:r>
            <a:r>
              <a:rPr lang="en-US" altLang="ja-JP" dirty="0" smtClean="0"/>
              <a:t>Conventional </a:t>
            </a:r>
            <a:r>
              <a:rPr lang="en-US" altLang="ja-JP" dirty="0" smtClean="0"/>
              <a:t>or </a:t>
            </a:r>
            <a:r>
              <a:rPr lang="en-US" altLang="ja-JP" dirty="0" err="1" smtClean="0"/>
              <a:t>Winograd</a:t>
            </a:r>
            <a:endParaRPr lang="en-US" altLang="ja-JP" dirty="0" smtClean="0"/>
          </a:p>
          <a:p>
            <a:pPr lvl="1"/>
            <a:r>
              <a:rPr lang="en-US" altLang="ja-JP" dirty="0" smtClean="0">
                <a:solidFill>
                  <a:srgbClr val="FF0000"/>
                </a:solidFill>
              </a:rPr>
              <a:t>Parallelism</a:t>
            </a:r>
          </a:p>
          <a:p>
            <a:pPr lvl="2"/>
            <a:r>
              <a:rPr lang="en-US" altLang="ja-JP" dirty="0" smtClean="0"/>
              <a:t>Loop unroll factor, or </a:t>
            </a:r>
            <a:r>
              <a:rPr lang="en-US" altLang="ja-JP" dirty="0" smtClean="0"/>
              <a:t># </a:t>
            </a:r>
            <a:r>
              <a:rPr lang="en-US" altLang="ja-JP" dirty="0" smtClean="0"/>
              <a:t>of data-path lanes</a:t>
            </a:r>
          </a:p>
          <a:p>
            <a:r>
              <a:rPr lang="en-US" altLang="ja-JP" dirty="0" smtClean="0"/>
              <a:t>Solved by dynamic programming and branch-and-bound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sz="2400" dirty="0"/>
          </a:p>
          <a:p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4384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C code generation for HLS with templates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51284" y="737816"/>
            <a:ext cx="8784976" cy="5616624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After design space exploration, </a:t>
            </a:r>
            <a:r>
              <a:rPr lang="en-US" altLang="ja-JP" sz="2400" dirty="0" smtClean="0">
                <a:solidFill>
                  <a:srgbClr val="FF0000"/>
                </a:solidFill>
              </a:rPr>
              <a:t>optimal C code for HLS</a:t>
            </a:r>
            <a:r>
              <a:rPr lang="en-US" altLang="ja-JP" sz="2400" dirty="0" smtClean="0"/>
              <a:t> is generated with </a:t>
            </a:r>
            <a:r>
              <a:rPr lang="en-US" altLang="ja-JP" sz="2400" dirty="0" smtClean="0">
                <a:solidFill>
                  <a:srgbClr val="FF0000"/>
                </a:solidFill>
              </a:rPr>
              <a:t>appropriate parameter setting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8" y="2492896"/>
            <a:ext cx="90558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" y="44624"/>
            <a:ext cx="9088468" cy="576064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Main </a:t>
            </a:r>
            <a:r>
              <a:rPr kumimoji="1" lang="en-US" altLang="ja-JP" dirty="0" smtClean="0"/>
              <a:t>idea: Use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line buffer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in </a:t>
            </a:r>
            <a:r>
              <a:rPr kumimoji="1" lang="en-US" altLang="ja-JP" dirty="0" smtClean="0">
                <a:solidFill>
                  <a:srgbClr val="FF0000"/>
                </a:solidFill>
              </a:rPr>
              <a:t>Pyramid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40904"/>
            <a:ext cx="8964488" cy="104136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sz="2400" dirty="0" smtClean="0"/>
              <a:t>Adopt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Pyramid</a:t>
            </a:r>
            <a:r>
              <a:rPr kumimoji="1" lang="en-US" altLang="ja-JP" sz="2400" dirty="0" smtClean="0"/>
              <a:t> in MICRO2015 but without buffer management</a:t>
            </a:r>
          </a:p>
          <a:p>
            <a:pPr lvl="1"/>
            <a:r>
              <a:rPr lang="en-US" altLang="ja-JP" sz="2100" dirty="0" smtClean="0">
                <a:solidFill>
                  <a:srgbClr val="FF0000"/>
                </a:solidFill>
              </a:rPr>
              <a:t>Computation reuse between pyramid not described </a:t>
            </a:r>
            <a:r>
              <a:rPr lang="en-US" altLang="ja-JP" sz="2100" dirty="0" smtClean="0"/>
              <a:t>(causes a lot of overhead)</a:t>
            </a:r>
            <a:endParaRPr kumimoji="1" lang="en-US" altLang="ja-JP" sz="2100" dirty="0" smtClean="0"/>
          </a:p>
          <a:p>
            <a:r>
              <a:rPr kumimoji="1" lang="en-US" altLang="ja-JP" sz="2400" dirty="0" smtClean="0"/>
              <a:t>Within </a:t>
            </a:r>
            <a:r>
              <a:rPr kumimoji="1" lang="en-US" altLang="ja-JP" sz="2400" dirty="0" smtClean="0"/>
              <a:t>Pyramid, line buffers are </a:t>
            </a:r>
            <a:r>
              <a:rPr kumimoji="1" lang="en-US" altLang="ja-JP" sz="2400" dirty="0" smtClean="0"/>
              <a:t>used</a:t>
            </a:r>
            <a:endParaRPr kumimoji="1" lang="ja-JP" altLang="en-US" sz="21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34062"/>
            <a:ext cx="8747733" cy="475252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7940398" y="5720767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3333FF"/>
                </a:solidFill>
              </a:rPr>
              <a:t>(ex. conv1)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02220" y="4618017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3333FF"/>
                </a:solidFill>
              </a:rPr>
              <a:t>c</a:t>
            </a:r>
            <a:r>
              <a:rPr lang="en-US" altLang="ja-JP" sz="1200" b="1" dirty="0" smtClean="0">
                <a:solidFill>
                  <a:srgbClr val="3333FF"/>
                </a:solidFill>
              </a:rPr>
              <a:t>hannel x</a:t>
            </a:r>
          </a:p>
        </p:txBody>
      </p:sp>
      <p:sp>
        <p:nvSpPr>
          <p:cNvPr id="13" name="右中かっこ 12"/>
          <p:cNvSpPr/>
          <p:nvPr/>
        </p:nvSpPr>
        <p:spPr>
          <a:xfrm rot="5400000">
            <a:off x="846444" y="5049182"/>
            <a:ext cx="216025" cy="576064"/>
          </a:xfrm>
          <a:prstGeom prst="rightBrac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中かっこ 13"/>
          <p:cNvSpPr/>
          <p:nvPr/>
        </p:nvSpPr>
        <p:spPr>
          <a:xfrm rot="5400000">
            <a:off x="6733734" y="4407187"/>
            <a:ext cx="413526" cy="3471917"/>
          </a:xfrm>
          <a:prstGeom prst="rightBrac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932688" y="5486401"/>
            <a:ext cx="6015576" cy="1182959"/>
          </a:xfrm>
          <a:custGeom>
            <a:avLst/>
            <a:gdLst>
              <a:gd name="connsiteX0" fmla="*/ 6089904 w 6089904"/>
              <a:gd name="connsiteY0" fmla="*/ 841248 h 1245459"/>
              <a:gd name="connsiteX1" fmla="*/ 5175504 w 6089904"/>
              <a:gd name="connsiteY1" fmla="*/ 1216152 h 1245459"/>
              <a:gd name="connsiteX2" fmla="*/ 2496312 w 6089904"/>
              <a:gd name="connsiteY2" fmla="*/ 1179576 h 1245459"/>
              <a:gd name="connsiteX3" fmla="*/ 539496 w 6089904"/>
              <a:gd name="connsiteY3" fmla="*/ 850392 h 1245459"/>
              <a:gd name="connsiteX4" fmla="*/ 0 w 6089904"/>
              <a:gd name="connsiteY4" fmla="*/ 0 h 12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904" h="1245459">
                <a:moveTo>
                  <a:pt x="6089904" y="841248"/>
                </a:moveTo>
                <a:cubicBezTo>
                  <a:pt x="5932170" y="1000506"/>
                  <a:pt x="5774436" y="1159764"/>
                  <a:pt x="5175504" y="1216152"/>
                </a:cubicBezTo>
                <a:cubicBezTo>
                  <a:pt x="4576572" y="1272540"/>
                  <a:pt x="3268980" y="1240536"/>
                  <a:pt x="2496312" y="1179576"/>
                </a:cubicBezTo>
                <a:cubicBezTo>
                  <a:pt x="1723644" y="1118616"/>
                  <a:pt x="955548" y="1046988"/>
                  <a:pt x="539496" y="850392"/>
                </a:cubicBezTo>
                <a:cubicBezTo>
                  <a:pt x="123444" y="653796"/>
                  <a:pt x="61722" y="326898"/>
                  <a:pt x="0" y="0"/>
                </a:cubicBezTo>
              </a:path>
            </a:pathLst>
          </a:custGeom>
          <a:noFill/>
          <a:ln w="50800">
            <a:solidFill>
              <a:srgbClr val="3333FF"/>
            </a:solidFill>
            <a:tailEnd type="triangle" w="med" len="med"/>
          </a:ln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5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 smtClean="0"/>
              <a:t>Result for VGG19 (F</a:t>
            </a:r>
            <a:r>
              <a:rPr lang="en-US" altLang="ja-JP" sz="2800" dirty="0" smtClean="0"/>
              <a:t>irst </a:t>
            </a:r>
            <a:r>
              <a:rPr lang="en-US" altLang="ja-JP" sz="2800" dirty="0"/>
              <a:t>5 </a:t>
            </a:r>
            <a:r>
              <a:rPr lang="en-US" altLang="ja-JP" sz="2800" dirty="0" err="1"/>
              <a:t>conv</a:t>
            </a:r>
            <a:r>
              <a:rPr lang="en-US" altLang="ja-JP" sz="2800" dirty="0"/>
              <a:t> + 2 </a:t>
            </a:r>
            <a:r>
              <a:rPr lang="en-US" altLang="ja-JP" sz="2800" dirty="0" smtClean="0"/>
              <a:t>pooling)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5364088" y="852796"/>
            <a:ext cx="3672408" cy="5600539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Used </a:t>
            </a:r>
            <a:r>
              <a:rPr lang="en-US" altLang="ja-JP" dirty="0" err="1"/>
              <a:t>Vivado</a:t>
            </a:r>
            <a:r>
              <a:rPr lang="en-US" altLang="ja-JP" dirty="0"/>
              <a:t> </a:t>
            </a:r>
            <a:r>
              <a:rPr lang="en-US" altLang="ja-JP" dirty="0" smtClean="0"/>
              <a:t>HLS</a:t>
            </a:r>
          </a:p>
          <a:p>
            <a:pPr lvl="1"/>
            <a:r>
              <a:rPr lang="en-US" altLang="ja-JP" dirty="0" smtClean="0"/>
              <a:t>C </a:t>
            </a:r>
            <a:r>
              <a:rPr lang="en-US" altLang="ja-JP" dirty="0"/>
              <a:t>simulation, C-RTL </a:t>
            </a:r>
            <a:r>
              <a:rPr lang="en-US" altLang="ja-JP" dirty="0" err="1"/>
              <a:t>cosimulation</a:t>
            </a:r>
            <a:endParaRPr lang="en-US" altLang="ja-JP" dirty="0"/>
          </a:p>
          <a:p>
            <a:pPr lvl="1"/>
            <a:r>
              <a:rPr lang="en-US" altLang="ja-JP" sz="2100" dirty="0"/>
              <a:t>Compiled to ZC706 board</a:t>
            </a:r>
            <a:endParaRPr kumimoji="1" lang="en-US" altLang="ja-JP" sz="2100" dirty="0" smtClean="0"/>
          </a:p>
          <a:p>
            <a:r>
              <a:rPr kumimoji="1" lang="en-US" altLang="ja-JP" sz="2400" dirty="0" smtClean="0"/>
              <a:t>Transfer </a:t>
            </a:r>
            <a:r>
              <a:rPr kumimoji="1" lang="en-US" altLang="ja-JP" sz="2400" dirty="0" smtClean="0"/>
              <a:t>constraint</a:t>
            </a:r>
          </a:p>
          <a:p>
            <a:pPr lvl="1"/>
            <a:r>
              <a:rPr kumimoji="1" lang="en-US" altLang="ja-JP" dirty="0" smtClean="0"/>
              <a:t>2MB</a:t>
            </a:r>
          </a:p>
          <a:p>
            <a:pPr lvl="2"/>
            <a:r>
              <a:rPr lang="en-US" altLang="ja-JP" dirty="0" smtClean="0">
                <a:solidFill>
                  <a:srgbClr val="FF0000"/>
                </a:solidFill>
              </a:rPr>
              <a:t>All layers must be fused</a:t>
            </a:r>
          </a:p>
          <a:p>
            <a:pPr lvl="1"/>
            <a:r>
              <a:rPr kumimoji="1" lang="en-US" altLang="ja-JP" dirty="0" smtClean="0"/>
              <a:t>32MB</a:t>
            </a:r>
          </a:p>
          <a:p>
            <a:pPr lvl="2"/>
            <a:r>
              <a:rPr lang="en-US" altLang="ja-JP" dirty="0" smtClean="0"/>
              <a:t>All feature maps can be stored in off-chip</a:t>
            </a:r>
          </a:p>
          <a:p>
            <a:r>
              <a:rPr lang="en-US" altLang="ja-JP" sz="2400" dirty="0" smtClean="0"/>
              <a:t>With </a:t>
            </a:r>
            <a:r>
              <a:rPr lang="en-US" altLang="ja-JP" sz="2400" dirty="0" err="1" smtClean="0">
                <a:solidFill>
                  <a:srgbClr val="FF0000"/>
                </a:solidFill>
              </a:rPr>
              <a:t>Winograd</a:t>
            </a:r>
            <a:r>
              <a:rPr lang="en-US" altLang="ja-JP" sz="2400" dirty="0" smtClean="0"/>
              <a:t>, higher performance </a:t>
            </a:r>
            <a:r>
              <a:rPr lang="en-US" altLang="ja-JP" sz="2400" dirty="0" smtClean="0"/>
              <a:t>achieved</a:t>
            </a:r>
            <a:endParaRPr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" y="852797"/>
            <a:ext cx="5356736" cy="304446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45951" y="6519844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Previous work [1]: MICRO2015 paper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083544"/>
            <a:ext cx="5184576" cy="2032983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738072" y="659442"/>
            <a:ext cx="593568" cy="1584176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" name="フリーフォーム 9"/>
          <p:cNvSpPr/>
          <p:nvPr/>
        </p:nvSpPr>
        <p:spPr>
          <a:xfrm>
            <a:off x="395024" y="2243618"/>
            <a:ext cx="648583" cy="1839927"/>
          </a:xfrm>
          <a:custGeom>
            <a:avLst/>
            <a:gdLst>
              <a:gd name="connsiteX0" fmla="*/ 597434 w 597434"/>
              <a:gd name="connsiteY0" fmla="*/ 0 h 1561171"/>
              <a:gd name="connsiteX1" fmla="*/ 17570 w 597434"/>
              <a:gd name="connsiteY1" fmla="*/ 758283 h 1561171"/>
              <a:gd name="connsiteX2" fmla="*/ 207141 w 597434"/>
              <a:gd name="connsiteY2" fmla="*/ 15611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434" h="1561171">
                <a:moveTo>
                  <a:pt x="597434" y="0"/>
                </a:moveTo>
                <a:cubicBezTo>
                  <a:pt x="340026" y="249044"/>
                  <a:pt x="82619" y="498088"/>
                  <a:pt x="17570" y="758283"/>
                </a:cubicBezTo>
                <a:cubicBezTo>
                  <a:pt x="-47479" y="1018478"/>
                  <a:pt x="79831" y="1289824"/>
                  <a:pt x="207141" y="1561171"/>
                </a:cubicBezTo>
              </a:path>
            </a:pathLst>
          </a:custGeom>
          <a:noFill/>
          <a:ln w="38100">
            <a:solidFill>
              <a:srgbClr val="CC0099"/>
            </a:solidFill>
            <a:headEnd type="none" w="med" len="med"/>
            <a:tailEnd type="triangle" w="lg" len="med"/>
          </a:ln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31840" y="5494188"/>
            <a:ext cx="2160240" cy="527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50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Result for </a:t>
            </a:r>
            <a:r>
              <a:rPr kumimoji="1" lang="en-US" altLang="ja-JP" dirty="0" err="1" smtClean="0"/>
              <a:t>AlexNet</a:t>
            </a:r>
            <a:r>
              <a:rPr kumimoji="1" lang="en-US" altLang="ja-JP" dirty="0" smtClean="0"/>
              <a:t> (5 CONV + 3 Pool)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altLang="ja-JP" sz="2800" dirty="0" smtClean="0">
                <a:solidFill>
                  <a:srgbClr val="FF0000"/>
                </a:solidFill>
              </a:rPr>
              <a:t>All layers fused</a:t>
            </a:r>
          </a:p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altLang="ja-JP" sz="2800" dirty="0" smtClean="0"/>
              <a:t>Compared to MICRO2015, </a:t>
            </a:r>
            <a:r>
              <a:rPr lang="en-US" altLang="ja-JP" sz="2800" dirty="0" smtClean="0">
                <a:solidFill>
                  <a:srgbClr val="FF0000"/>
                </a:solidFill>
              </a:rPr>
              <a:t>1.24X speedup</a:t>
            </a:r>
          </a:p>
          <a:p>
            <a:pPr marL="548640" lvl="3" indent="-274320">
              <a:spcBef>
                <a:spcPts val="600"/>
              </a:spcBef>
              <a:buClr>
                <a:schemeClr val="accent1"/>
              </a:buClr>
            </a:pPr>
            <a:r>
              <a:rPr kumimoji="1" lang="en-US" altLang="ja-JP" sz="2600" dirty="0" smtClean="0">
                <a:solidFill>
                  <a:srgbClr val="3333FF"/>
                </a:solidFill>
              </a:rPr>
              <a:t>DSPs saved by </a:t>
            </a:r>
            <a:r>
              <a:rPr kumimoji="1" lang="en-US" altLang="ja-JP" sz="2600" dirty="0" err="1" smtClean="0">
                <a:solidFill>
                  <a:srgbClr val="3333FF"/>
                </a:solidFill>
              </a:rPr>
              <a:t>Winograd</a:t>
            </a:r>
            <a:r>
              <a:rPr kumimoji="1" lang="en-US" altLang="ja-JP" sz="2600" dirty="0" smtClean="0">
                <a:solidFill>
                  <a:srgbClr val="3333FF"/>
                </a:solidFill>
              </a:rPr>
              <a:t> algorithm are utilized by conventional CONV layers to enhance performance</a:t>
            </a:r>
            <a:endParaRPr kumimoji="1" lang="ja-JP" altLang="en-US" sz="2600" dirty="0">
              <a:solidFill>
                <a:srgbClr val="3333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8" y="2780928"/>
            <a:ext cx="8626532" cy="335411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31640" y="3140968"/>
            <a:ext cx="1656184" cy="1440160"/>
          </a:xfrm>
          <a:prstGeom prst="rect">
            <a:avLst/>
          </a:prstGeom>
          <a:ln w="57150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477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Note on DAC2017 paper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ja-JP" dirty="0" smtClean="0"/>
              <a:t>Extends MICRO2015 with line buffers in pyramids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Buffer management in MICRO2015 not used</a:t>
            </a:r>
          </a:p>
          <a:p>
            <a:pPr lvl="2"/>
            <a:r>
              <a:rPr lang="en-US" altLang="ja-JP" dirty="0" smtClean="0">
                <a:solidFill>
                  <a:srgbClr val="FF0000"/>
                </a:solidFill>
              </a:rPr>
              <a:t>No computational reuse between Pyramid</a:t>
            </a:r>
          </a:p>
          <a:p>
            <a:pPr lvl="1"/>
            <a:r>
              <a:rPr lang="en-US" altLang="ja-JP" dirty="0" smtClean="0"/>
              <a:t>RAM size seems to be reduced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Detail of method and experiment </a:t>
            </a:r>
            <a:r>
              <a:rPr lang="en-US" altLang="ja-JP" dirty="0" smtClean="0"/>
              <a:t>unclear</a:t>
            </a:r>
          </a:p>
          <a:p>
            <a:r>
              <a:rPr lang="en-US" altLang="ja-JP" dirty="0" smtClean="0"/>
              <a:t>Use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Winograd</a:t>
            </a:r>
            <a:r>
              <a:rPr lang="en-US" altLang="ja-JP" dirty="0" smtClean="0"/>
              <a:t> algorithm in CONV </a:t>
            </a:r>
            <a:r>
              <a:rPr lang="en-US" altLang="ja-JP" dirty="0" smtClean="0"/>
              <a:t>layer</a:t>
            </a:r>
            <a:endParaRPr lang="en-US" altLang="ja-JP" dirty="0"/>
          </a:p>
          <a:p>
            <a:pPr lvl="1"/>
            <a:r>
              <a:rPr lang="en-US" altLang="ja-JP" dirty="0" smtClean="0"/>
              <a:t>Improve performanc</a:t>
            </a:r>
            <a:r>
              <a:rPr lang="en-US" altLang="ja-JP" dirty="0" smtClean="0"/>
              <a:t>e with area-efficient CONV layer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Possibly combine MICRO2015 pyramid with</a:t>
            </a:r>
            <a:r>
              <a:rPr lang="ja-JP" altLang="en-US" dirty="0"/>
              <a:t> </a:t>
            </a:r>
            <a:r>
              <a:rPr lang="en-US" altLang="ja-JP" dirty="0" smtClean="0"/>
              <a:t>buffer management and line buffer?</a:t>
            </a:r>
          </a:p>
          <a:p>
            <a:pPr lvl="1"/>
            <a:r>
              <a:rPr lang="en-US" altLang="ja-JP" dirty="0" smtClean="0"/>
              <a:t>Enable computational reuse and buffer size reduction</a:t>
            </a:r>
          </a:p>
        </p:txBody>
      </p:sp>
    </p:spTree>
    <p:extLst>
      <p:ext uri="{BB962C8B-B14F-4D97-AF65-F5344CB8AC3E}">
        <p14:creationId xmlns:p14="http://schemas.microsoft.com/office/powerpoint/2010/main" val="11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136904" cy="1296144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 smtClean="0"/>
              <a:t>Research direction and plans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Research objective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4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117309"/>
            <a:ext cx="9040387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496" y="44624"/>
            <a:ext cx="8784976" cy="576064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General DNN accelerator environment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050428" y="2309794"/>
            <a:ext cx="1338828" cy="76311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46190" y="236818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DNN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cxnSp>
        <p:nvCxnSpPr>
          <p:cNvPr id="22" name="直線矢印コネクタ 21"/>
          <p:cNvCxnSpPr>
            <a:stCxn id="10" idx="3"/>
            <a:endCxn id="51" idx="1"/>
          </p:cNvCxnSpPr>
          <p:nvPr/>
        </p:nvCxnSpPr>
        <p:spPr>
          <a:xfrm>
            <a:off x="3389256" y="2691351"/>
            <a:ext cx="277638" cy="665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角丸四角形 26"/>
          <p:cNvSpPr/>
          <p:nvPr/>
        </p:nvSpPr>
        <p:spPr>
          <a:xfrm>
            <a:off x="6156176" y="3158685"/>
            <a:ext cx="715600" cy="408623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HLS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127925" y="305076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RTL </a:t>
            </a:r>
            <a:r>
              <a:rPr lang="en-US" altLang="ja-JP" dirty="0" smtClean="0"/>
              <a:t>of </a:t>
            </a:r>
          </a:p>
          <a:p>
            <a:pPr algn="ctr"/>
            <a:r>
              <a:rPr lang="en-US" altLang="ja-JP" dirty="0" smtClean="0"/>
              <a:t>DNN</a:t>
            </a:r>
          </a:p>
        </p:txBody>
      </p:sp>
      <p:cxnSp>
        <p:nvCxnSpPr>
          <p:cNvPr id="30" name="直線矢印コネクタ 29"/>
          <p:cNvCxnSpPr>
            <a:stCxn id="27" idx="3"/>
          </p:cNvCxnSpPr>
          <p:nvPr/>
        </p:nvCxnSpPr>
        <p:spPr>
          <a:xfrm flipV="1">
            <a:off x="6871776" y="3357329"/>
            <a:ext cx="256147" cy="56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7092280" y="3028802"/>
            <a:ext cx="936104" cy="668289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3666894" y="2590538"/>
            <a:ext cx="2116109" cy="1533582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(Ideal)</a:t>
            </a:r>
          </a:p>
          <a:p>
            <a:pPr algn="ctr"/>
            <a:r>
              <a:rPr lang="en-US" altLang="ja-JP" dirty="0" smtClean="0"/>
              <a:t>DNN accelerator implementation</a:t>
            </a:r>
          </a:p>
          <a:p>
            <a:pPr algn="ctr"/>
            <a:r>
              <a:rPr kumimoji="1" lang="en-US" altLang="ja-JP" dirty="0" smtClean="0"/>
              <a:t>environment</a:t>
            </a:r>
          </a:p>
        </p:txBody>
      </p:sp>
      <p:cxnSp>
        <p:nvCxnSpPr>
          <p:cNvPr id="58" name="直線矢印コネクタ 57"/>
          <p:cNvCxnSpPr>
            <a:stCxn id="51" idx="3"/>
            <a:endCxn id="27" idx="1"/>
          </p:cNvCxnSpPr>
          <p:nvPr/>
        </p:nvCxnSpPr>
        <p:spPr>
          <a:xfrm>
            <a:off x="5783003" y="3357329"/>
            <a:ext cx="373173" cy="56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51" idx="3"/>
            <a:endCxn id="67" idx="0"/>
          </p:cNvCxnSpPr>
          <p:nvPr/>
        </p:nvCxnSpPr>
        <p:spPr>
          <a:xfrm>
            <a:off x="5783003" y="3357329"/>
            <a:ext cx="1114584" cy="7917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角丸四角形 66"/>
          <p:cNvSpPr/>
          <p:nvPr/>
        </p:nvSpPr>
        <p:spPr>
          <a:xfrm>
            <a:off x="6269576" y="4149080"/>
            <a:ext cx="1256022" cy="846669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Compiler backend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709736" y="4220578"/>
            <a:ext cx="12490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Code </a:t>
            </a:r>
          </a:p>
          <a:p>
            <a:pPr algn="ctr"/>
            <a:r>
              <a:rPr kumimoji="1" lang="en-US" altLang="ja-JP" dirty="0" smtClean="0"/>
              <a:t>for</a:t>
            </a:r>
          </a:p>
          <a:p>
            <a:pPr algn="ctr"/>
            <a:r>
              <a:rPr lang="en-US" altLang="ja-JP" dirty="0" smtClean="0"/>
              <a:t>GPU,</a:t>
            </a:r>
          </a:p>
          <a:p>
            <a:pPr algn="ctr"/>
            <a:r>
              <a:rPr lang="en-US" altLang="ja-JP" dirty="0" smtClean="0"/>
              <a:t>CPU,</a:t>
            </a:r>
          </a:p>
          <a:p>
            <a:pPr algn="ctr"/>
            <a:r>
              <a:rPr lang="en-US" altLang="ja-JP" dirty="0" smtClean="0"/>
              <a:t>distributed</a:t>
            </a:r>
          </a:p>
          <a:p>
            <a:pPr algn="ctr"/>
            <a:r>
              <a:rPr lang="en-US" altLang="ja-JP" dirty="0" smtClean="0"/>
              <a:t>computing</a:t>
            </a:r>
          </a:p>
        </p:txBody>
      </p:sp>
      <p:cxnSp>
        <p:nvCxnSpPr>
          <p:cNvPr id="69" name="直線矢印コネクタ 68"/>
          <p:cNvCxnSpPr>
            <a:stCxn id="67" idx="3"/>
            <a:endCxn id="70" idx="1"/>
          </p:cNvCxnSpPr>
          <p:nvPr/>
        </p:nvCxnSpPr>
        <p:spPr>
          <a:xfrm>
            <a:off x="7525598" y="4572415"/>
            <a:ext cx="196600" cy="5405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/>
          <p:cNvSpPr/>
          <p:nvPr/>
        </p:nvSpPr>
        <p:spPr>
          <a:xfrm>
            <a:off x="7722198" y="4132714"/>
            <a:ext cx="1224136" cy="196058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03" name="グループ化 102"/>
          <p:cNvGrpSpPr/>
          <p:nvPr/>
        </p:nvGrpSpPr>
        <p:grpSpPr>
          <a:xfrm>
            <a:off x="3450870" y="4797152"/>
            <a:ext cx="2592287" cy="1313139"/>
            <a:chOff x="461350" y="3447084"/>
            <a:chExt cx="1747237" cy="905884"/>
          </a:xfrm>
        </p:grpSpPr>
        <p:sp>
          <p:nvSpPr>
            <p:cNvPr id="99" name="正方形/長方形 98"/>
            <p:cNvSpPr/>
            <p:nvPr/>
          </p:nvSpPr>
          <p:spPr>
            <a:xfrm>
              <a:off x="793123" y="3447084"/>
              <a:ext cx="1338828" cy="7631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21115" y="3505475"/>
              <a:ext cx="1338828" cy="7631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649107" y="3589854"/>
              <a:ext cx="1338828" cy="7631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61350" y="3653816"/>
              <a:ext cx="1747237" cy="636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Parametrized</a:t>
              </a:r>
            </a:p>
            <a:p>
              <a:pPr algn="ctr"/>
              <a:r>
                <a:rPr lang="en-US" altLang="ja-JP" dirty="0" smtClean="0"/>
                <a:t>code/architectural</a:t>
              </a:r>
            </a:p>
            <a:p>
              <a:pPr algn="ctr"/>
              <a:r>
                <a:rPr lang="en-US" altLang="ja-JP" dirty="0" smtClean="0"/>
                <a:t>template</a:t>
              </a:r>
            </a:p>
          </p:txBody>
        </p:sp>
      </p:grpSp>
      <p:sp>
        <p:nvSpPr>
          <p:cNvPr id="104" name="テキスト ボックス 103"/>
          <p:cNvSpPr txBox="1"/>
          <p:nvPr/>
        </p:nvSpPr>
        <p:spPr>
          <a:xfrm>
            <a:off x="6835916" y="1055877"/>
            <a:ext cx="197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Programmable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DNN accelerator</a:t>
            </a:r>
          </a:p>
        </p:txBody>
      </p:sp>
      <p:sp>
        <p:nvSpPr>
          <p:cNvPr id="105" name="正方形/長方形 104"/>
          <p:cNvSpPr/>
          <p:nvPr/>
        </p:nvSpPr>
        <p:spPr>
          <a:xfrm>
            <a:off x="6835916" y="1033920"/>
            <a:ext cx="1944215" cy="668288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6835916" y="1843941"/>
            <a:ext cx="197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Program for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DNN accelerator</a:t>
            </a:r>
          </a:p>
        </p:txBody>
      </p:sp>
      <p:sp>
        <p:nvSpPr>
          <p:cNvPr id="107" name="正方形/長方形 106"/>
          <p:cNvSpPr/>
          <p:nvPr/>
        </p:nvSpPr>
        <p:spPr>
          <a:xfrm>
            <a:off x="6835916" y="1821984"/>
            <a:ext cx="1944215" cy="668288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0" name="角丸四角形 109"/>
          <p:cNvSpPr/>
          <p:nvPr/>
        </p:nvSpPr>
        <p:spPr>
          <a:xfrm>
            <a:off x="3937052" y="1138982"/>
            <a:ext cx="1575792" cy="932445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Design Space</a:t>
            </a:r>
          </a:p>
          <a:p>
            <a:pPr algn="ctr"/>
            <a:r>
              <a:rPr kumimoji="1" lang="en-US" altLang="ja-JP" dirty="0" smtClean="0"/>
              <a:t>Explorer</a:t>
            </a:r>
          </a:p>
        </p:txBody>
      </p:sp>
      <p:cxnSp>
        <p:nvCxnSpPr>
          <p:cNvPr id="115" name="直線矢印コネクタ 114"/>
          <p:cNvCxnSpPr>
            <a:stCxn id="101" idx="0"/>
            <a:endCxn id="51" idx="2"/>
          </p:cNvCxnSpPr>
          <p:nvPr/>
        </p:nvCxnSpPr>
        <p:spPr>
          <a:xfrm flipV="1">
            <a:off x="4722612" y="4124120"/>
            <a:ext cx="2337" cy="8799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 flipV="1">
            <a:off x="4242958" y="2066228"/>
            <a:ext cx="0" cy="5407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/>
          <p:cNvCxnSpPr/>
          <p:nvPr/>
        </p:nvCxnSpPr>
        <p:spPr>
          <a:xfrm>
            <a:off x="5107054" y="2066228"/>
            <a:ext cx="0" cy="5407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/>
          <p:cNvSpPr/>
          <p:nvPr/>
        </p:nvSpPr>
        <p:spPr>
          <a:xfrm>
            <a:off x="2050428" y="3296566"/>
            <a:ext cx="1338828" cy="125872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029748" y="3345790"/>
            <a:ext cx="1390124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ja-JP" dirty="0" smtClean="0"/>
              <a:t>Target &amp;</a:t>
            </a:r>
          </a:p>
          <a:p>
            <a:pPr algn="ctr"/>
            <a:r>
              <a:rPr lang="en-US" altLang="ja-JP" dirty="0"/>
              <a:t>r</a:t>
            </a:r>
            <a:r>
              <a:rPr kumimoji="1" lang="en-US" altLang="ja-JP" dirty="0" smtClean="0"/>
              <a:t>esource &amp;</a:t>
            </a:r>
          </a:p>
          <a:p>
            <a:pPr algn="ctr"/>
            <a:r>
              <a:rPr lang="en-US" altLang="ja-JP" dirty="0" smtClean="0"/>
              <a:t>constraints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cxnSp>
        <p:nvCxnSpPr>
          <p:cNvPr id="136" name="直線矢印コネクタ 135"/>
          <p:cNvCxnSpPr>
            <a:stCxn id="51" idx="3"/>
            <a:endCxn id="107" idx="1"/>
          </p:cNvCxnSpPr>
          <p:nvPr/>
        </p:nvCxnSpPr>
        <p:spPr>
          <a:xfrm flipV="1">
            <a:off x="5783003" y="2156128"/>
            <a:ext cx="1052913" cy="12012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>
            <a:stCxn id="51" idx="3"/>
            <a:endCxn id="104" idx="1"/>
          </p:cNvCxnSpPr>
          <p:nvPr/>
        </p:nvCxnSpPr>
        <p:spPr>
          <a:xfrm flipV="1">
            <a:off x="5783003" y="1379043"/>
            <a:ext cx="1052913" cy="19782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/>
          <p:cNvCxnSpPr>
            <a:stCxn id="127" idx="3"/>
            <a:endCxn id="51" idx="1"/>
          </p:cNvCxnSpPr>
          <p:nvPr/>
        </p:nvCxnSpPr>
        <p:spPr>
          <a:xfrm flipV="1">
            <a:off x="3389256" y="3357329"/>
            <a:ext cx="277638" cy="5685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テキスト ボックス 147"/>
          <p:cNvSpPr txBox="1"/>
          <p:nvPr/>
        </p:nvSpPr>
        <p:spPr>
          <a:xfrm>
            <a:off x="5822621" y="1494742"/>
            <a:ext cx="744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RTL</a:t>
            </a:r>
            <a:r>
              <a:rPr lang="en-US" altLang="ja-JP" dirty="0" smtClean="0"/>
              <a:t>,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code</a:t>
            </a:r>
            <a:endParaRPr lang="en-US" altLang="ja-JP" dirty="0" smtClean="0"/>
          </a:p>
        </p:txBody>
      </p:sp>
      <p:sp>
        <p:nvSpPr>
          <p:cNvPr id="151" name="フリーフォーム 150"/>
          <p:cNvSpPr/>
          <p:nvPr/>
        </p:nvSpPr>
        <p:spPr>
          <a:xfrm>
            <a:off x="1772509" y="857089"/>
            <a:ext cx="7263988" cy="5572217"/>
          </a:xfrm>
          <a:custGeom>
            <a:avLst/>
            <a:gdLst>
              <a:gd name="connsiteX0" fmla="*/ 1253677 w 8459874"/>
              <a:gd name="connsiteY0" fmla="*/ 50511 h 4825190"/>
              <a:gd name="connsiteX1" fmla="*/ 2705106 w 8459874"/>
              <a:gd name="connsiteY1" fmla="*/ 631082 h 4825190"/>
              <a:gd name="connsiteX2" fmla="*/ 4620992 w 8459874"/>
              <a:gd name="connsiteY2" fmla="*/ 790739 h 4825190"/>
              <a:gd name="connsiteX3" fmla="*/ 6754592 w 8459874"/>
              <a:gd name="connsiteY3" fmla="*/ 1168111 h 4825190"/>
              <a:gd name="connsiteX4" fmla="*/ 8394706 w 8459874"/>
              <a:gd name="connsiteY4" fmla="*/ 1530968 h 4825190"/>
              <a:gd name="connsiteX5" fmla="*/ 7872192 w 8459874"/>
              <a:gd name="connsiteY5" fmla="*/ 2314739 h 4825190"/>
              <a:gd name="connsiteX6" fmla="*/ 5491849 w 8459874"/>
              <a:gd name="connsiteY6" fmla="*/ 2329253 h 4825190"/>
              <a:gd name="connsiteX7" fmla="*/ 5245106 w 8459874"/>
              <a:gd name="connsiteY7" fmla="*/ 3214625 h 4825190"/>
              <a:gd name="connsiteX8" fmla="*/ 5288649 w 8459874"/>
              <a:gd name="connsiteY8" fmla="*/ 4622511 h 4825190"/>
              <a:gd name="connsiteX9" fmla="*/ 3996877 w 8459874"/>
              <a:gd name="connsiteY9" fmla="*/ 4782168 h 4825190"/>
              <a:gd name="connsiteX10" fmla="*/ 2458363 w 8459874"/>
              <a:gd name="connsiteY10" fmla="*/ 4695082 h 4825190"/>
              <a:gd name="connsiteX11" fmla="*/ 1863277 w 8459874"/>
              <a:gd name="connsiteY11" fmla="*/ 3475882 h 4825190"/>
              <a:gd name="connsiteX12" fmla="*/ 194135 w 8459874"/>
              <a:gd name="connsiteY12" fmla="*/ 3069482 h 4825190"/>
              <a:gd name="connsiteX13" fmla="*/ 63506 w 8459874"/>
              <a:gd name="connsiteY13" fmla="*/ 1371311 h 4825190"/>
              <a:gd name="connsiteX14" fmla="*/ 455392 w 8459874"/>
              <a:gd name="connsiteY14" fmla="*/ 181139 h 4825190"/>
              <a:gd name="connsiteX15" fmla="*/ 1253677 w 8459874"/>
              <a:gd name="connsiteY15" fmla="*/ 50511 h 4825190"/>
              <a:gd name="connsiteX0" fmla="*/ 1253677 w 8459874"/>
              <a:gd name="connsiteY0" fmla="*/ 726146 h 5500825"/>
              <a:gd name="connsiteX1" fmla="*/ 2705106 w 8459874"/>
              <a:gd name="connsiteY1" fmla="*/ 1306717 h 5500825"/>
              <a:gd name="connsiteX2" fmla="*/ 3038935 w 8459874"/>
              <a:gd name="connsiteY2" fmla="*/ 431 h 5500825"/>
              <a:gd name="connsiteX3" fmla="*/ 4620992 w 8459874"/>
              <a:gd name="connsiteY3" fmla="*/ 1466374 h 5500825"/>
              <a:gd name="connsiteX4" fmla="*/ 6754592 w 8459874"/>
              <a:gd name="connsiteY4" fmla="*/ 1843746 h 5500825"/>
              <a:gd name="connsiteX5" fmla="*/ 8394706 w 8459874"/>
              <a:gd name="connsiteY5" fmla="*/ 2206603 h 5500825"/>
              <a:gd name="connsiteX6" fmla="*/ 7872192 w 8459874"/>
              <a:gd name="connsiteY6" fmla="*/ 2990374 h 5500825"/>
              <a:gd name="connsiteX7" fmla="*/ 5491849 w 8459874"/>
              <a:gd name="connsiteY7" fmla="*/ 3004888 h 5500825"/>
              <a:gd name="connsiteX8" fmla="*/ 5245106 w 8459874"/>
              <a:gd name="connsiteY8" fmla="*/ 3890260 h 5500825"/>
              <a:gd name="connsiteX9" fmla="*/ 5288649 w 8459874"/>
              <a:gd name="connsiteY9" fmla="*/ 5298146 h 5500825"/>
              <a:gd name="connsiteX10" fmla="*/ 3996877 w 8459874"/>
              <a:gd name="connsiteY10" fmla="*/ 5457803 h 5500825"/>
              <a:gd name="connsiteX11" fmla="*/ 2458363 w 8459874"/>
              <a:gd name="connsiteY11" fmla="*/ 5370717 h 5500825"/>
              <a:gd name="connsiteX12" fmla="*/ 1863277 w 8459874"/>
              <a:gd name="connsiteY12" fmla="*/ 4151517 h 5500825"/>
              <a:gd name="connsiteX13" fmla="*/ 194135 w 8459874"/>
              <a:gd name="connsiteY13" fmla="*/ 3745117 h 5500825"/>
              <a:gd name="connsiteX14" fmla="*/ 63506 w 8459874"/>
              <a:gd name="connsiteY14" fmla="*/ 2046946 h 5500825"/>
              <a:gd name="connsiteX15" fmla="*/ 455392 w 8459874"/>
              <a:gd name="connsiteY15" fmla="*/ 856774 h 5500825"/>
              <a:gd name="connsiteX16" fmla="*/ 1253677 w 8459874"/>
              <a:gd name="connsiteY16" fmla="*/ 726146 h 5500825"/>
              <a:gd name="connsiteX0" fmla="*/ 1253677 w 8459874"/>
              <a:gd name="connsiteY0" fmla="*/ 726239 h 5500918"/>
              <a:gd name="connsiteX1" fmla="*/ 2443849 w 8459874"/>
              <a:gd name="connsiteY1" fmla="*/ 1089095 h 5500918"/>
              <a:gd name="connsiteX2" fmla="*/ 3038935 w 8459874"/>
              <a:gd name="connsiteY2" fmla="*/ 524 h 5500918"/>
              <a:gd name="connsiteX3" fmla="*/ 4620992 w 8459874"/>
              <a:gd name="connsiteY3" fmla="*/ 1466467 h 5500918"/>
              <a:gd name="connsiteX4" fmla="*/ 6754592 w 8459874"/>
              <a:gd name="connsiteY4" fmla="*/ 1843839 h 5500918"/>
              <a:gd name="connsiteX5" fmla="*/ 8394706 w 8459874"/>
              <a:gd name="connsiteY5" fmla="*/ 2206696 h 5500918"/>
              <a:gd name="connsiteX6" fmla="*/ 7872192 w 8459874"/>
              <a:gd name="connsiteY6" fmla="*/ 2990467 h 5500918"/>
              <a:gd name="connsiteX7" fmla="*/ 5491849 w 8459874"/>
              <a:gd name="connsiteY7" fmla="*/ 3004981 h 5500918"/>
              <a:gd name="connsiteX8" fmla="*/ 5245106 w 8459874"/>
              <a:gd name="connsiteY8" fmla="*/ 3890353 h 5500918"/>
              <a:gd name="connsiteX9" fmla="*/ 5288649 w 8459874"/>
              <a:gd name="connsiteY9" fmla="*/ 5298239 h 5500918"/>
              <a:gd name="connsiteX10" fmla="*/ 3996877 w 8459874"/>
              <a:gd name="connsiteY10" fmla="*/ 5457896 h 5500918"/>
              <a:gd name="connsiteX11" fmla="*/ 2458363 w 8459874"/>
              <a:gd name="connsiteY11" fmla="*/ 5370810 h 5500918"/>
              <a:gd name="connsiteX12" fmla="*/ 1863277 w 8459874"/>
              <a:gd name="connsiteY12" fmla="*/ 4151610 h 5500918"/>
              <a:gd name="connsiteX13" fmla="*/ 194135 w 8459874"/>
              <a:gd name="connsiteY13" fmla="*/ 3745210 h 5500918"/>
              <a:gd name="connsiteX14" fmla="*/ 63506 w 8459874"/>
              <a:gd name="connsiteY14" fmla="*/ 2047039 h 5500918"/>
              <a:gd name="connsiteX15" fmla="*/ 455392 w 8459874"/>
              <a:gd name="connsiteY15" fmla="*/ 856867 h 5500918"/>
              <a:gd name="connsiteX16" fmla="*/ 1253677 w 8459874"/>
              <a:gd name="connsiteY16" fmla="*/ 726239 h 5500918"/>
              <a:gd name="connsiteX0" fmla="*/ 1253677 w 8459874"/>
              <a:gd name="connsiteY0" fmla="*/ 775909 h 5550588"/>
              <a:gd name="connsiteX1" fmla="*/ 2443849 w 8459874"/>
              <a:gd name="connsiteY1" fmla="*/ 1138765 h 5550588"/>
              <a:gd name="connsiteX2" fmla="*/ 3038935 w 8459874"/>
              <a:gd name="connsiteY2" fmla="*/ 50194 h 5550588"/>
              <a:gd name="connsiteX3" fmla="*/ 4925792 w 8459874"/>
              <a:gd name="connsiteY3" fmla="*/ 166308 h 5550588"/>
              <a:gd name="connsiteX4" fmla="*/ 6754592 w 8459874"/>
              <a:gd name="connsiteY4" fmla="*/ 1893509 h 5550588"/>
              <a:gd name="connsiteX5" fmla="*/ 8394706 w 8459874"/>
              <a:gd name="connsiteY5" fmla="*/ 2256366 h 5550588"/>
              <a:gd name="connsiteX6" fmla="*/ 7872192 w 8459874"/>
              <a:gd name="connsiteY6" fmla="*/ 3040137 h 5550588"/>
              <a:gd name="connsiteX7" fmla="*/ 5491849 w 8459874"/>
              <a:gd name="connsiteY7" fmla="*/ 3054651 h 5550588"/>
              <a:gd name="connsiteX8" fmla="*/ 5245106 w 8459874"/>
              <a:gd name="connsiteY8" fmla="*/ 3940023 h 5550588"/>
              <a:gd name="connsiteX9" fmla="*/ 5288649 w 8459874"/>
              <a:gd name="connsiteY9" fmla="*/ 5347909 h 5550588"/>
              <a:gd name="connsiteX10" fmla="*/ 3996877 w 8459874"/>
              <a:gd name="connsiteY10" fmla="*/ 5507566 h 5550588"/>
              <a:gd name="connsiteX11" fmla="*/ 2458363 w 8459874"/>
              <a:gd name="connsiteY11" fmla="*/ 5420480 h 5550588"/>
              <a:gd name="connsiteX12" fmla="*/ 1863277 w 8459874"/>
              <a:gd name="connsiteY12" fmla="*/ 4201280 h 5550588"/>
              <a:gd name="connsiteX13" fmla="*/ 194135 w 8459874"/>
              <a:gd name="connsiteY13" fmla="*/ 3794880 h 5550588"/>
              <a:gd name="connsiteX14" fmla="*/ 63506 w 8459874"/>
              <a:gd name="connsiteY14" fmla="*/ 2096709 h 5550588"/>
              <a:gd name="connsiteX15" fmla="*/ 455392 w 8459874"/>
              <a:gd name="connsiteY15" fmla="*/ 906537 h 5550588"/>
              <a:gd name="connsiteX16" fmla="*/ 1253677 w 8459874"/>
              <a:gd name="connsiteY16" fmla="*/ 775909 h 5550588"/>
              <a:gd name="connsiteX0" fmla="*/ 1253677 w 8527568"/>
              <a:gd name="connsiteY0" fmla="*/ 760759 h 5535438"/>
              <a:gd name="connsiteX1" fmla="*/ 2443849 w 8527568"/>
              <a:gd name="connsiteY1" fmla="*/ 1123615 h 5535438"/>
              <a:gd name="connsiteX2" fmla="*/ 3038935 w 8527568"/>
              <a:gd name="connsiteY2" fmla="*/ 35044 h 5535438"/>
              <a:gd name="connsiteX3" fmla="*/ 4925792 w 8527568"/>
              <a:gd name="connsiteY3" fmla="*/ 151158 h 5535438"/>
              <a:gd name="connsiteX4" fmla="*/ 5796650 w 8527568"/>
              <a:gd name="connsiteY4" fmla="*/ 1660645 h 5535438"/>
              <a:gd name="connsiteX5" fmla="*/ 8394706 w 8527568"/>
              <a:gd name="connsiteY5" fmla="*/ 2241216 h 5535438"/>
              <a:gd name="connsiteX6" fmla="*/ 7872192 w 8527568"/>
              <a:gd name="connsiteY6" fmla="*/ 3024987 h 5535438"/>
              <a:gd name="connsiteX7" fmla="*/ 5491849 w 8527568"/>
              <a:gd name="connsiteY7" fmla="*/ 3039501 h 5535438"/>
              <a:gd name="connsiteX8" fmla="*/ 5245106 w 8527568"/>
              <a:gd name="connsiteY8" fmla="*/ 3924873 h 5535438"/>
              <a:gd name="connsiteX9" fmla="*/ 5288649 w 8527568"/>
              <a:gd name="connsiteY9" fmla="*/ 5332759 h 5535438"/>
              <a:gd name="connsiteX10" fmla="*/ 3996877 w 8527568"/>
              <a:gd name="connsiteY10" fmla="*/ 5492416 h 5535438"/>
              <a:gd name="connsiteX11" fmla="*/ 2458363 w 8527568"/>
              <a:gd name="connsiteY11" fmla="*/ 5405330 h 5535438"/>
              <a:gd name="connsiteX12" fmla="*/ 1863277 w 8527568"/>
              <a:gd name="connsiteY12" fmla="*/ 4186130 h 5535438"/>
              <a:gd name="connsiteX13" fmla="*/ 194135 w 8527568"/>
              <a:gd name="connsiteY13" fmla="*/ 3779730 h 5535438"/>
              <a:gd name="connsiteX14" fmla="*/ 63506 w 8527568"/>
              <a:gd name="connsiteY14" fmla="*/ 2081559 h 5535438"/>
              <a:gd name="connsiteX15" fmla="*/ 455392 w 8527568"/>
              <a:gd name="connsiteY15" fmla="*/ 891387 h 5535438"/>
              <a:gd name="connsiteX16" fmla="*/ 1253677 w 8527568"/>
              <a:gd name="connsiteY16" fmla="*/ 760759 h 5535438"/>
              <a:gd name="connsiteX0" fmla="*/ 1253677 w 8554753"/>
              <a:gd name="connsiteY0" fmla="*/ 757773 h 5532452"/>
              <a:gd name="connsiteX1" fmla="*/ 2443849 w 8554753"/>
              <a:gd name="connsiteY1" fmla="*/ 1120629 h 5532452"/>
              <a:gd name="connsiteX2" fmla="*/ 3038935 w 8554753"/>
              <a:gd name="connsiteY2" fmla="*/ 32058 h 5532452"/>
              <a:gd name="connsiteX3" fmla="*/ 4925792 w 8554753"/>
              <a:gd name="connsiteY3" fmla="*/ 148172 h 5532452"/>
              <a:gd name="connsiteX4" fmla="*/ 5419278 w 8554753"/>
              <a:gd name="connsiteY4" fmla="*/ 1614116 h 5532452"/>
              <a:gd name="connsiteX5" fmla="*/ 8394706 w 8554753"/>
              <a:gd name="connsiteY5" fmla="*/ 2238230 h 5532452"/>
              <a:gd name="connsiteX6" fmla="*/ 7872192 w 8554753"/>
              <a:gd name="connsiteY6" fmla="*/ 3022001 h 5532452"/>
              <a:gd name="connsiteX7" fmla="*/ 5491849 w 8554753"/>
              <a:gd name="connsiteY7" fmla="*/ 3036515 h 5532452"/>
              <a:gd name="connsiteX8" fmla="*/ 5245106 w 8554753"/>
              <a:gd name="connsiteY8" fmla="*/ 3921887 h 5532452"/>
              <a:gd name="connsiteX9" fmla="*/ 5288649 w 8554753"/>
              <a:gd name="connsiteY9" fmla="*/ 5329773 h 5532452"/>
              <a:gd name="connsiteX10" fmla="*/ 3996877 w 8554753"/>
              <a:gd name="connsiteY10" fmla="*/ 5489430 h 5532452"/>
              <a:gd name="connsiteX11" fmla="*/ 2458363 w 8554753"/>
              <a:gd name="connsiteY11" fmla="*/ 5402344 h 5532452"/>
              <a:gd name="connsiteX12" fmla="*/ 1863277 w 8554753"/>
              <a:gd name="connsiteY12" fmla="*/ 4183144 h 5532452"/>
              <a:gd name="connsiteX13" fmla="*/ 194135 w 8554753"/>
              <a:gd name="connsiteY13" fmla="*/ 3776744 h 5532452"/>
              <a:gd name="connsiteX14" fmla="*/ 63506 w 8554753"/>
              <a:gd name="connsiteY14" fmla="*/ 2078573 h 5532452"/>
              <a:gd name="connsiteX15" fmla="*/ 455392 w 8554753"/>
              <a:gd name="connsiteY15" fmla="*/ 888401 h 5532452"/>
              <a:gd name="connsiteX16" fmla="*/ 1253677 w 8554753"/>
              <a:gd name="connsiteY16" fmla="*/ 757773 h 5532452"/>
              <a:gd name="connsiteX0" fmla="*/ 1253677 w 8554753"/>
              <a:gd name="connsiteY0" fmla="*/ 775539 h 5550218"/>
              <a:gd name="connsiteX1" fmla="*/ 2443849 w 8554753"/>
              <a:gd name="connsiteY1" fmla="*/ 1138395 h 5550218"/>
              <a:gd name="connsiteX2" fmla="*/ 3038935 w 8554753"/>
              <a:gd name="connsiteY2" fmla="*/ 49824 h 5550218"/>
              <a:gd name="connsiteX3" fmla="*/ 4693563 w 8554753"/>
              <a:gd name="connsiteY3" fmla="*/ 136909 h 5550218"/>
              <a:gd name="connsiteX4" fmla="*/ 5419278 w 8554753"/>
              <a:gd name="connsiteY4" fmla="*/ 1631882 h 5550218"/>
              <a:gd name="connsiteX5" fmla="*/ 8394706 w 8554753"/>
              <a:gd name="connsiteY5" fmla="*/ 2255996 h 5550218"/>
              <a:gd name="connsiteX6" fmla="*/ 7872192 w 8554753"/>
              <a:gd name="connsiteY6" fmla="*/ 3039767 h 5550218"/>
              <a:gd name="connsiteX7" fmla="*/ 5491849 w 8554753"/>
              <a:gd name="connsiteY7" fmla="*/ 3054281 h 5550218"/>
              <a:gd name="connsiteX8" fmla="*/ 5245106 w 8554753"/>
              <a:gd name="connsiteY8" fmla="*/ 3939653 h 5550218"/>
              <a:gd name="connsiteX9" fmla="*/ 5288649 w 8554753"/>
              <a:gd name="connsiteY9" fmla="*/ 5347539 h 5550218"/>
              <a:gd name="connsiteX10" fmla="*/ 3996877 w 8554753"/>
              <a:gd name="connsiteY10" fmla="*/ 5507196 h 5550218"/>
              <a:gd name="connsiteX11" fmla="*/ 2458363 w 8554753"/>
              <a:gd name="connsiteY11" fmla="*/ 5420110 h 5550218"/>
              <a:gd name="connsiteX12" fmla="*/ 1863277 w 8554753"/>
              <a:gd name="connsiteY12" fmla="*/ 4200910 h 5550218"/>
              <a:gd name="connsiteX13" fmla="*/ 194135 w 8554753"/>
              <a:gd name="connsiteY13" fmla="*/ 3794510 h 5550218"/>
              <a:gd name="connsiteX14" fmla="*/ 63506 w 8554753"/>
              <a:gd name="connsiteY14" fmla="*/ 2096339 h 5550218"/>
              <a:gd name="connsiteX15" fmla="*/ 455392 w 8554753"/>
              <a:gd name="connsiteY15" fmla="*/ 906167 h 5550218"/>
              <a:gd name="connsiteX16" fmla="*/ 1253677 w 8554753"/>
              <a:gd name="connsiteY16" fmla="*/ 775539 h 5550218"/>
              <a:gd name="connsiteX0" fmla="*/ 1253677 w 8554753"/>
              <a:gd name="connsiteY0" fmla="*/ 1094854 h 5550218"/>
              <a:gd name="connsiteX1" fmla="*/ 2443849 w 8554753"/>
              <a:gd name="connsiteY1" fmla="*/ 1138395 h 5550218"/>
              <a:gd name="connsiteX2" fmla="*/ 3038935 w 8554753"/>
              <a:gd name="connsiteY2" fmla="*/ 49824 h 5550218"/>
              <a:gd name="connsiteX3" fmla="*/ 4693563 w 8554753"/>
              <a:gd name="connsiteY3" fmla="*/ 136909 h 5550218"/>
              <a:gd name="connsiteX4" fmla="*/ 5419278 w 8554753"/>
              <a:gd name="connsiteY4" fmla="*/ 1631882 h 5550218"/>
              <a:gd name="connsiteX5" fmla="*/ 8394706 w 8554753"/>
              <a:gd name="connsiteY5" fmla="*/ 2255996 h 5550218"/>
              <a:gd name="connsiteX6" fmla="*/ 7872192 w 8554753"/>
              <a:gd name="connsiteY6" fmla="*/ 3039767 h 5550218"/>
              <a:gd name="connsiteX7" fmla="*/ 5491849 w 8554753"/>
              <a:gd name="connsiteY7" fmla="*/ 3054281 h 5550218"/>
              <a:gd name="connsiteX8" fmla="*/ 5245106 w 8554753"/>
              <a:gd name="connsiteY8" fmla="*/ 3939653 h 5550218"/>
              <a:gd name="connsiteX9" fmla="*/ 5288649 w 8554753"/>
              <a:gd name="connsiteY9" fmla="*/ 5347539 h 5550218"/>
              <a:gd name="connsiteX10" fmla="*/ 3996877 w 8554753"/>
              <a:gd name="connsiteY10" fmla="*/ 5507196 h 5550218"/>
              <a:gd name="connsiteX11" fmla="*/ 2458363 w 8554753"/>
              <a:gd name="connsiteY11" fmla="*/ 5420110 h 5550218"/>
              <a:gd name="connsiteX12" fmla="*/ 1863277 w 8554753"/>
              <a:gd name="connsiteY12" fmla="*/ 4200910 h 5550218"/>
              <a:gd name="connsiteX13" fmla="*/ 194135 w 8554753"/>
              <a:gd name="connsiteY13" fmla="*/ 3794510 h 5550218"/>
              <a:gd name="connsiteX14" fmla="*/ 63506 w 8554753"/>
              <a:gd name="connsiteY14" fmla="*/ 2096339 h 5550218"/>
              <a:gd name="connsiteX15" fmla="*/ 455392 w 8554753"/>
              <a:gd name="connsiteY15" fmla="*/ 906167 h 5550218"/>
              <a:gd name="connsiteX16" fmla="*/ 1253677 w 8554753"/>
              <a:gd name="connsiteY16" fmla="*/ 1094854 h 5550218"/>
              <a:gd name="connsiteX0" fmla="*/ 1253677 w 8554753"/>
              <a:gd name="connsiteY0" fmla="*/ 1094854 h 5550218"/>
              <a:gd name="connsiteX1" fmla="*/ 2443849 w 8554753"/>
              <a:gd name="connsiteY1" fmla="*/ 1138395 h 5550218"/>
              <a:gd name="connsiteX2" fmla="*/ 3038935 w 8554753"/>
              <a:gd name="connsiteY2" fmla="*/ 49824 h 5550218"/>
              <a:gd name="connsiteX3" fmla="*/ 4693563 w 8554753"/>
              <a:gd name="connsiteY3" fmla="*/ 136909 h 5550218"/>
              <a:gd name="connsiteX4" fmla="*/ 5419278 w 8554753"/>
              <a:gd name="connsiteY4" fmla="*/ 1631882 h 5550218"/>
              <a:gd name="connsiteX5" fmla="*/ 8394706 w 8554753"/>
              <a:gd name="connsiteY5" fmla="*/ 2255996 h 5550218"/>
              <a:gd name="connsiteX6" fmla="*/ 7872192 w 8554753"/>
              <a:gd name="connsiteY6" fmla="*/ 3039767 h 5550218"/>
              <a:gd name="connsiteX7" fmla="*/ 5491849 w 8554753"/>
              <a:gd name="connsiteY7" fmla="*/ 3054281 h 5550218"/>
              <a:gd name="connsiteX8" fmla="*/ 5245106 w 8554753"/>
              <a:gd name="connsiteY8" fmla="*/ 3939653 h 5550218"/>
              <a:gd name="connsiteX9" fmla="*/ 5288649 w 8554753"/>
              <a:gd name="connsiteY9" fmla="*/ 5347539 h 5550218"/>
              <a:gd name="connsiteX10" fmla="*/ 3996877 w 8554753"/>
              <a:gd name="connsiteY10" fmla="*/ 5507196 h 5550218"/>
              <a:gd name="connsiteX11" fmla="*/ 2458363 w 8554753"/>
              <a:gd name="connsiteY11" fmla="*/ 5420110 h 5550218"/>
              <a:gd name="connsiteX12" fmla="*/ 1863277 w 8554753"/>
              <a:gd name="connsiteY12" fmla="*/ 4200910 h 5550218"/>
              <a:gd name="connsiteX13" fmla="*/ 194135 w 8554753"/>
              <a:gd name="connsiteY13" fmla="*/ 3794510 h 5550218"/>
              <a:gd name="connsiteX14" fmla="*/ 63506 w 8554753"/>
              <a:gd name="connsiteY14" fmla="*/ 2096339 h 5550218"/>
              <a:gd name="connsiteX15" fmla="*/ 644078 w 8554753"/>
              <a:gd name="connsiteY15" fmla="*/ 1617367 h 5550218"/>
              <a:gd name="connsiteX16" fmla="*/ 1253677 w 8554753"/>
              <a:gd name="connsiteY16" fmla="*/ 1094854 h 5550218"/>
              <a:gd name="connsiteX0" fmla="*/ 1107568 w 8408644"/>
              <a:gd name="connsiteY0" fmla="*/ 1094854 h 5550218"/>
              <a:gd name="connsiteX1" fmla="*/ 2297740 w 8408644"/>
              <a:gd name="connsiteY1" fmla="*/ 1138395 h 5550218"/>
              <a:gd name="connsiteX2" fmla="*/ 2892826 w 8408644"/>
              <a:gd name="connsiteY2" fmla="*/ 49824 h 5550218"/>
              <a:gd name="connsiteX3" fmla="*/ 4547454 w 8408644"/>
              <a:gd name="connsiteY3" fmla="*/ 136909 h 5550218"/>
              <a:gd name="connsiteX4" fmla="*/ 5273169 w 8408644"/>
              <a:gd name="connsiteY4" fmla="*/ 1631882 h 5550218"/>
              <a:gd name="connsiteX5" fmla="*/ 8248597 w 8408644"/>
              <a:gd name="connsiteY5" fmla="*/ 2255996 h 5550218"/>
              <a:gd name="connsiteX6" fmla="*/ 7726083 w 8408644"/>
              <a:gd name="connsiteY6" fmla="*/ 3039767 h 5550218"/>
              <a:gd name="connsiteX7" fmla="*/ 5345740 w 8408644"/>
              <a:gd name="connsiteY7" fmla="*/ 3054281 h 5550218"/>
              <a:gd name="connsiteX8" fmla="*/ 5098997 w 8408644"/>
              <a:gd name="connsiteY8" fmla="*/ 3939653 h 5550218"/>
              <a:gd name="connsiteX9" fmla="*/ 5142540 w 8408644"/>
              <a:gd name="connsiteY9" fmla="*/ 5347539 h 5550218"/>
              <a:gd name="connsiteX10" fmla="*/ 3850768 w 8408644"/>
              <a:gd name="connsiteY10" fmla="*/ 5507196 h 5550218"/>
              <a:gd name="connsiteX11" fmla="*/ 2312254 w 8408644"/>
              <a:gd name="connsiteY11" fmla="*/ 5420110 h 5550218"/>
              <a:gd name="connsiteX12" fmla="*/ 1717168 w 8408644"/>
              <a:gd name="connsiteY12" fmla="*/ 4200910 h 5550218"/>
              <a:gd name="connsiteX13" fmla="*/ 48026 w 8408644"/>
              <a:gd name="connsiteY13" fmla="*/ 3794510 h 5550218"/>
              <a:gd name="connsiteX14" fmla="*/ 439912 w 8408644"/>
              <a:gd name="connsiteY14" fmla="*/ 2618854 h 5550218"/>
              <a:gd name="connsiteX15" fmla="*/ 497969 w 8408644"/>
              <a:gd name="connsiteY15" fmla="*/ 1617367 h 5550218"/>
              <a:gd name="connsiteX16" fmla="*/ 1107568 w 8408644"/>
              <a:gd name="connsiteY16" fmla="*/ 1094854 h 5550218"/>
              <a:gd name="connsiteX0" fmla="*/ 1107568 w 8408644"/>
              <a:gd name="connsiteY0" fmla="*/ 1094854 h 5550218"/>
              <a:gd name="connsiteX1" fmla="*/ 2297740 w 8408644"/>
              <a:gd name="connsiteY1" fmla="*/ 1138395 h 5550218"/>
              <a:gd name="connsiteX2" fmla="*/ 2892826 w 8408644"/>
              <a:gd name="connsiteY2" fmla="*/ 49824 h 5550218"/>
              <a:gd name="connsiteX3" fmla="*/ 4547454 w 8408644"/>
              <a:gd name="connsiteY3" fmla="*/ 136909 h 5550218"/>
              <a:gd name="connsiteX4" fmla="*/ 5273169 w 8408644"/>
              <a:gd name="connsiteY4" fmla="*/ 1631882 h 5550218"/>
              <a:gd name="connsiteX5" fmla="*/ 8248597 w 8408644"/>
              <a:gd name="connsiteY5" fmla="*/ 2255996 h 5550218"/>
              <a:gd name="connsiteX6" fmla="*/ 7726083 w 8408644"/>
              <a:gd name="connsiteY6" fmla="*/ 3039767 h 5550218"/>
              <a:gd name="connsiteX7" fmla="*/ 5345740 w 8408644"/>
              <a:gd name="connsiteY7" fmla="*/ 3054281 h 5550218"/>
              <a:gd name="connsiteX8" fmla="*/ 5098997 w 8408644"/>
              <a:gd name="connsiteY8" fmla="*/ 3939653 h 5550218"/>
              <a:gd name="connsiteX9" fmla="*/ 5142540 w 8408644"/>
              <a:gd name="connsiteY9" fmla="*/ 5347539 h 5550218"/>
              <a:gd name="connsiteX10" fmla="*/ 3850768 w 8408644"/>
              <a:gd name="connsiteY10" fmla="*/ 5507196 h 5550218"/>
              <a:gd name="connsiteX11" fmla="*/ 2312254 w 8408644"/>
              <a:gd name="connsiteY11" fmla="*/ 5420110 h 5550218"/>
              <a:gd name="connsiteX12" fmla="*/ 1717168 w 8408644"/>
              <a:gd name="connsiteY12" fmla="*/ 4200910 h 5550218"/>
              <a:gd name="connsiteX13" fmla="*/ 48026 w 8408644"/>
              <a:gd name="connsiteY13" fmla="*/ 3794510 h 5550218"/>
              <a:gd name="connsiteX14" fmla="*/ 439912 w 8408644"/>
              <a:gd name="connsiteY14" fmla="*/ 2618854 h 5550218"/>
              <a:gd name="connsiteX15" fmla="*/ 570540 w 8408644"/>
              <a:gd name="connsiteY15" fmla="*/ 1733482 h 5550218"/>
              <a:gd name="connsiteX16" fmla="*/ 1107568 w 8408644"/>
              <a:gd name="connsiteY16" fmla="*/ 1094854 h 5550218"/>
              <a:gd name="connsiteX0" fmla="*/ 1088851 w 8389927"/>
              <a:gd name="connsiteY0" fmla="*/ 1094854 h 5550218"/>
              <a:gd name="connsiteX1" fmla="*/ 2279023 w 8389927"/>
              <a:gd name="connsiteY1" fmla="*/ 1138395 h 5550218"/>
              <a:gd name="connsiteX2" fmla="*/ 2874109 w 8389927"/>
              <a:gd name="connsiteY2" fmla="*/ 49824 h 5550218"/>
              <a:gd name="connsiteX3" fmla="*/ 4528737 w 8389927"/>
              <a:gd name="connsiteY3" fmla="*/ 136909 h 5550218"/>
              <a:gd name="connsiteX4" fmla="*/ 5254452 w 8389927"/>
              <a:gd name="connsiteY4" fmla="*/ 1631882 h 5550218"/>
              <a:gd name="connsiteX5" fmla="*/ 8229880 w 8389927"/>
              <a:gd name="connsiteY5" fmla="*/ 2255996 h 5550218"/>
              <a:gd name="connsiteX6" fmla="*/ 7707366 w 8389927"/>
              <a:gd name="connsiteY6" fmla="*/ 3039767 h 5550218"/>
              <a:gd name="connsiteX7" fmla="*/ 5327023 w 8389927"/>
              <a:gd name="connsiteY7" fmla="*/ 3054281 h 5550218"/>
              <a:gd name="connsiteX8" fmla="*/ 5080280 w 8389927"/>
              <a:gd name="connsiteY8" fmla="*/ 3939653 h 5550218"/>
              <a:gd name="connsiteX9" fmla="*/ 5123823 w 8389927"/>
              <a:gd name="connsiteY9" fmla="*/ 5347539 h 5550218"/>
              <a:gd name="connsiteX10" fmla="*/ 3832051 w 8389927"/>
              <a:gd name="connsiteY10" fmla="*/ 5507196 h 5550218"/>
              <a:gd name="connsiteX11" fmla="*/ 2293537 w 8389927"/>
              <a:gd name="connsiteY11" fmla="*/ 5420110 h 5550218"/>
              <a:gd name="connsiteX12" fmla="*/ 1698451 w 8389927"/>
              <a:gd name="connsiteY12" fmla="*/ 4200910 h 5550218"/>
              <a:gd name="connsiteX13" fmla="*/ 29309 w 8389927"/>
              <a:gd name="connsiteY13" fmla="*/ 3794510 h 5550218"/>
              <a:gd name="connsiteX14" fmla="*/ 609880 w 8389927"/>
              <a:gd name="connsiteY14" fmla="*/ 2763996 h 5550218"/>
              <a:gd name="connsiteX15" fmla="*/ 551823 w 8389927"/>
              <a:gd name="connsiteY15" fmla="*/ 1733482 h 5550218"/>
              <a:gd name="connsiteX16" fmla="*/ 1088851 w 8389927"/>
              <a:gd name="connsiteY16" fmla="*/ 1094854 h 5550218"/>
              <a:gd name="connsiteX0" fmla="*/ 557588 w 7858664"/>
              <a:gd name="connsiteY0" fmla="*/ 1094854 h 5550218"/>
              <a:gd name="connsiteX1" fmla="*/ 1747760 w 7858664"/>
              <a:gd name="connsiteY1" fmla="*/ 1138395 h 5550218"/>
              <a:gd name="connsiteX2" fmla="*/ 2342846 w 7858664"/>
              <a:gd name="connsiteY2" fmla="*/ 49824 h 5550218"/>
              <a:gd name="connsiteX3" fmla="*/ 3997474 w 7858664"/>
              <a:gd name="connsiteY3" fmla="*/ 136909 h 5550218"/>
              <a:gd name="connsiteX4" fmla="*/ 4723189 w 7858664"/>
              <a:gd name="connsiteY4" fmla="*/ 1631882 h 5550218"/>
              <a:gd name="connsiteX5" fmla="*/ 7698617 w 7858664"/>
              <a:gd name="connsiteY5" fmla="*/ 2255996 h 5550218"/>
              <a:gd name="connsiteX6" fmla="*/ 7176103 w 7858664"/>
              <a:gd name="connsiteY6" fmla="*/ 3039767 h 5550218"/>
              <a:gd name="connsiteX7" fmla="*/ 4795760 w 7858664"/>
              <a:gd name="connsiteY7" fmla="*/ 3054281 h 5550218"/>
              <a:gd name="connsiteX8" fmla="*/ 4549017 w 7858664"/>
              <a:gd name="connsiteY8" fmla="*/ 3939653 h 5550218"/>
              <a:gd name="connsiteX9" fmla="*/ 4592560 w 7858664"/>
              <a:gd name="connsiteY9" fmla="*/ 5347539 h 5550218"/>
              <a:gd name="connsiteX10" fmla="*/ 3300788 w 7858664"/>
              <a:gd name="connsiteY10" fmla="*/ 5507196 h 5550218"/>
              <a:gd name="connsiteX11" fmla="*/ 1762274 w 7858664"/>
              <a:gd name="connsiteY11" fmla="*/ 5420110 h 5550218"/>
              <a:gd name="connsiteX12" fmla="*/ 1167188 w 7858664"/>
              <a:gd name="connsiteY12" fmla="*/ 4200910 h 5550218"/>
              <a:gd name="connsiteX13" fmla="*/ 383417 w 7858664"/>
              <a:gd name="connsiteY13" fmla="*/ 3997710 h 5550218"/>
              <a:gd name="connsiteX14" fmla="*/ 78617 w 7858664"/>
              <a:gd name="connsiteY14" fmla="*/ 2763996 h 5550218"/>
              <a:gd name="connsiteX15" fmla="*/ 20560 w 7858664"/>
              <a:gd name="connsiteY15" fmla="*/ 1733482 h 5550218"/>
              <a:gd name="connsiteX16" fmla="*/ 557588 w 7858664"/>
              <a:gd name="connsiteY16" fmla="*/ 1094854 h 5550218"/>
              <a:gd name="connsiteX0" fmla="*/ 557588 w 7859713"/>
              <a:gd name="connsiteY0" fmla="*/ 1114748 h 5570112"/>
              <a:gd name="connsiteX1" fmla="*/ 1747760 w 7859713"/>
              <a:gd name="connsiteY1" fmla="*/ 1158289 h 5570112"/>
              <a:gd name="connsiteX2" fmla="*/ 2342846 w 7859713"/>
              <a:gd name="connsiteY2" fmla="*/ 69718 h 5570112"/>
              <a:gd name="connsiteX3" fmla="*/ 3997474 w 7859713"/>
              <a:gd name="connsiteY3" fmla="*/ 156803 h 5570112"/>
              <a:gd name="connsiteX4" fmla="*/ 4708674 w 7859713"/>
              <a:gd name="connsiteY4" fmla="*/ 1927548 h 5570112"/>
              <a:gd name="connsiteX5" fmla="*/ 7698617 w 7859713"/>
              <a:gd name="connsiteY5" fmla="*/ 2275890 h 5570112"/>
              <a:gd name="connsiteX6" fmla="*/ 7176103 w 7859713"/>
              <a:gd name="connsiteY6" fmla="*/ 3059661 h 5570112"/>
              <a:gd name="connsiteX7" fmla="*/ 4795760 w 7859713"/>
              <a:gd name="connsiteY7" fmla="*/ 3074175 h 5570112"/>
              <a:gd name="connsiteX8" fmla="*/ 4549017 w 7859713"/>
              <a:gd name="connsiteY8" fmla="*/ 3959547 h 5570112"/>
              <a:gd name="connsiteX9" fmla="*/ 4592560 w 7859713"/>
              <a:gd name="connsiteY9" fmla="*/ 5367433 h 5570112"/>
              <a:gd name="connsiteX10" fmla="*/ 3300788 w 7859713"/>
              <a:gd name="connsiteY10" fmla="*/ 5527090 h 5570112"/>
              <a:gd name="connsiteX11" fmla="*/ 1762274 w 7859713"/>
              <a:gd name="connsiteY11" fmla="*/ 5440004 h 5570112"/>
              <a:gd name="connsiteX12" fmla="*/ 1167188 w 7859713"/>
              <a:gd name="connsiteY12" fmla="*/ 4220804 h 5570112"/>
              <a:gd name="connsiteX13" fmla="*/ 383417 w 7859713"/>
              <a:gd name="connsiteY13" fmla="*/ 4017604 h 5570112"/>
              <a:gd name="connsiteX14" fmla="*/ 78617 w 7859713"/>
              <a:gd name="connsiteY14" fmla="*/ 2783890 h 5570112"/>
              <a:gd name="connsiteX15" fmla="*/ 20560 w 7859713"/>
              <a:gd name="connsiteY15" fmla="*/ 1753376 h 5570112"/>
              <a:gd name="connsiteX16" fmla="*/ 557588 w 7859713"/>
              <a:gd name="connsiteY16" fmla="*/ 1114748 h 5570112"/>
              <a:gd name="connsiteX0" fmla="*/ 557588 w 7859713"/>
              <a:gd name="connsiteY0" fmla="*/ 1114748 h 5570112"/>
              <a:gd name="connsiteX1" fmla="*/ 1747760 w 7859713"/>
              <a:gd name="connsiteY1" fmla="*/ 1158289 h 5570112"/>
              <a:gd name="connsiteX2" fmla="*/ 2342846 w 7859713"/>
              <a:gd name="connsiteY2" fmla="*/ 69718 h 5570112"/>
              <a:gd name="connsiteX3" fmla="*/ 3997474 w 7859713"/>
              <a:gd name="connsiteY3" fmla="*/ 156803 h 5570112"/>
              <a:gd name="connsiteX4" fmla="*/ 4708674 w 7859713"/>
              <a:gd name="connsiteY4" fmla="*/ 1927548 h 5570112"/>
              <a:gd name="connsiteX5" fmla="*/ 7698617 w 7859713"/>
              <a:gd name="connsiteY5" fmla="*/ 2159776 h 5570112"/>
              <a:gd name="connsiteX6" fmla="*/ 7176103 w 7859713"/>
              <a:gd name="connsiteY6" fmla="*/ 3059661 h 5570112"/>
              <a:gd name="connsiteX7" fmla="*/ 4795760 w 7859713"/>
              <a:gd name="connsiteY7" fmla="*/ 3074175 h 5570112"/>
              <a:gd name="connsiteX8" fmla="*/ 4549017 w 7859713"/>
              <a:gd name="connsiteY8" fmla="*/ 3959547 h 5570112"/>
              <a:gd name="connsiteX9" fmla="*/ 4592560 w 7859713"/>
              <a:gd name="connsiteY9" fmla="*/ 5367433 h 5570112"/>
              <a:gd name="connsiteX10" fmla="*/ 3300788 w 7859713"/>
              <a:gd name="connsiteY10" fmla="*/ 5527090 h 5570112"/>
              <a:gd name="connsiteX11" fmla="*/ 1762274 w 7859713"/>
              <a:gd name="connsiteY11" fmla="*/ 5440004 h 5570112"/>
              <a:gd name="connsiteX12" fmla="*/ 1167188 w 7859713"/>
              <a:gd name="connsiteY12" fmla="*/ 4220804 h 5570112"/>
              <a:gd name="connsiteX13" fmla="*/ 383417 w 7859713"/>
              <a:gd name="connsiteY13" fmla="*/ 4017604 h 5570112"/>
              <a:gd name="connsiteX14" fmla="*/ 78617 w 7859713"/>
              <a:gd name="connsiteY14" fmla="*/ 2783890 h 5570112"/>
              <a:gd name="connsiteX15" fmla="*/ 20560 w 7859713"/>
              <a:gd name="connsiteY15" fmla="*/ 1753376 h 5570112"/>
              <a:gd name="connsiteX16" fmla="*/ 557588 w 7859713"/>
              <a:gd name="connsiteY16" fmla="*/ 1114748 h 5570112"/>
              <a:gd name="connsiteX0" fmla="*/ 557588 w 7662463"/>
              <a:gd name="connsiteY0" fmla="*/ 1114748 h 5570112"/>
              <a:gd name="connsiteX1" fmla="*/ 1747760 w 7662463"/>
              <a:gd name="connsiteY1" fmla="*/ 1158289 h 5570112"/>
              <a:gd name="connsiteX2" fmla="*/ 2342846 w 7662463"/>
              <a:gd name="connsiteY2" fmla="*/ 69718 h 5570112"/>
              <a:gd name="connsiteX3" fmla="*/ 3997474 w 7662463"/>
              <a:gd name="connsiteY3" fmla="*/ 156803 h 5570112"/>
              <a:gd name="connsiteX4" fmla="*/ 4708674 w 7662463"/>
              <a:gd name="connsiteY4" fmla="*/ 1927548 h 5570112"/>
              <a:gd name="connsiteX5" fmla="*/ 7451874 w 7662463"/>
              <a:gd name="connsiteY5" fmla="*/ 2116233 h 5570112"/>
              <a:gd name="connsiteX6" fmla="*/ 7176103 w 7662463"/>
              <a:gd name="connsiteY6" fmla="*/ 3059661 h 5570112"/>
              <a:gd name="connsiteX7" fmla="*/ 4795760 w 7662463"/>
              <a:gd name="connsiteY7" fmla="*/ 3074175 h 5570112"/>
              <a:gd name="connsiteX8" fmla="*/ 4549017 w 7662463"/>
              <a:gd name="connsiteY8" fmla="*/ 3959547 h 5570112"/>
              <a:gd name="connsiteX9" fmla="*/ 4592560 w 7662463"/>
              <a:gd name="connsiteY9" fmla="*/ 5367433 h 5570112"/>
              <a:gd name="connsiteX10" fmla="*/ 3300788 w 7662463"/>
              <a:gd name="connsiteY10" fmla="*/ 5527090 h 5570112"/>
              <a:gd name="connsiteX11" fmla="*/ 1762274 w 7662463"/>
              <a:gd name="connsiteY11" fmla="*/ 5440004 h 5570112"/>
              <a:gd name="connsiteX12" fmla="*/ 1167188 w 7662463"/>
              <a:gd name="connsiteY12" fmla="*/ 4220804 h 5570112"/>
              <a:gd name="connsiteX13" fmla="*/ 383417 w 7662463"/>
              <a:gd name="connsiteY13" fmla="*/ 4017604 h 5570112"/>
              <a:gd name="connsiteX14" fmla="*/ 78617 w 7662463"/>
              <a:gd name="connsiteY14" fmla="*/ 2783890 h 5570112"/>
              <a:gd name="connsiteX15" fmla="*/ 20560 w 7662463"/>
              <a:gd name="connsiteY15" fmla="*/ 1753376 h 5570112"/>
              <a:gd name="connsiteX16" fmla="*/ 557588 w 7662463"/>
              <a:gd name="connsiteY16" fmla="*/ 1114748 h 5570112"/>
              <a:gd name="connsiteX0" fmla="*/ 557588 w 7677456"/>
              <a:gd name="connsiteY0" fmla="*/ 1116853 h 5572217"/>
              <a:gd name="connsiteX1" fmla="*/ 1747760 w 7677456"/>
              <a:gd name="connsiteY1" fmla="*/ 1160394 h 5572217"/>
              <a:gd name="connsiteX2" fmla="*/ 2342846 w 7677456"/>
              <a:gd name="connsiteY2" fmla="*/ 71823 h 5572217"/>
              <a:gd name="connsiteX3" fmla="*/ 3997474 w 7677456"/>
              <a:gd name="connsiteY3" fmla="*/ 158908 h 5572217"/>
              <a:gd name="connsiteX4" fmla="*/ 4505474 w 7677456"/>
              <a:gd name="connsiteY4" fmla="*/ 1958681 h 5572217"/>
              <a:gd name="connsiteX5" fmla="*/ 7451874 w 7677456"/>
              <a:gd name="connsiteY5" fmla="*/ 2118338 h 5572217"/>
              <a:gd name="connsiteX6" fmla="*/ 7176103 w 7677456"/>
              <a:gd name="connsiteY6" fmla="*/ 3061766 h 5572217"/>
              <a:gd name="connsiteX7" fmla="*/ 4795760 w 7677456"/>
              <a:gd name="connsiteY7" fmla="*/ 3076280 h 5572217"/>
              <a:gd name="connsiteX8" fmla="*/ 4549017 w 7677456"/>
              <a:gd name="connsiteY8" fmla="*/ 3961652 h 5572217"/>
              <a:gd name="connsiteX9" fmla="*/ 4592560 w 7677456"/>
              <a:gd name="connsiteY9" fmla="*/ 5369538 h 5572217"/>
              <a:gd name="connsiteX10" fmla="*/ 3300788 w 7677456"/>
              <a:gd name="connsiteY10" fmla="*/ 5529195 h 5572217"/>
              <a:gd name="connsiteX11" fmla="*/ 1762274 w 7677456"/>
              <a:gd name="connsiteY11" fmla="*/ 5442109 h 5572217"/>
              <a:gd name="connsiteX12" fmla="*/ 1167188 w 7677456"/>
              <a:gd name="connsiteY12" fmla="*/ 4222909 h 5572217"/>
              <a:gd name="connsiteX13" fmla="*/ 383417 w 7677456"/>
              <a:gd name="connsiteY13" fmla="*/ 4019709 h 5572217"/>
              <a:gd name="connsiteX14" fmla="*/ 78617 w 7677456"/>
              <a:gd name="connsiteY14" fmla="*/ 2785995 h 5572217"/>
              <a:gd name="connsiteX15" fmla="*/ 20560 w 7677456"/>
              <a:gd name="connsiteY15" fmla="*/ 1755481 h 5572217"/>
              <a:gd name="connsiteX16" fmla="*/ 557588 w 7677456"/>
              <a:gd name="connsiteY16" fmla="*/ 1116853 h 5572217"/>
              <a:gd name="connsiteX0" fmla="*/ 557588 w 7492049"/>
              <a:gd name="connsiteY0" fmla="*/ 1116853 h 5572217"/>
              <a:gd name="connsiteX1" fmla="*/ 1747760 w 7492049"/>
              <a:gd name="connsiteY1" fmla="*/ 1160394 h 5572217"/>
              <a:gd name="connsiteX2" fmla="*/ 2342846 w 7492049"/>
              <a:gd name="connsiteY2" fmla="*/ 71823 h 5572217"/>
              <a:gd name="connsiteX3" fmla="*/ 3997474 w 7492049"/>
              <a:gd name="connsiteY3" fmla="*/ 158908 h 5572217"/>
              <a:gd name="connsiteX4" fmla="*/ 4505474 w 7492049"/>
              <a:gd name="connsiteY4" fmla="*/ 1958681 h 5572217"/>
              <a:gd name="connsiteX5" fmla="*/ 7176103 w 7492049"/>
              <a:gd name="connsiteY5" fmla="*/ 2060280 h 5572217"/>
              <a:gd name="connsiteX6" fmla="*/ 7176103 w 7492049"/>
              <a:gd name="connsiteY6" fmla="*/ 3061766 h 5572217"/>
              <a:gd name="connsiteX7" fmla="*/ 4795760 w 7492049"/>
              <a:gd name="connsiteY7" fmla="*/ 3076280 h 5572217"/>
              <a:gd name="connsiteX8" fmla="*/ 4549017 w 7492049"/>
              <a:gd name="connsiteY8" fmla="*/ 3961652 h 5572217"/>
              <a:gd name="connsiteX9" fmla="*/ 4592560 w 7492049"/>
              <a:gd name="connsiteY9" fmla="*/ 5369538 h 5572217"/>
              <a:gd name="connsiteX10" fmla="*/ 3300788 w 7492049"/>
              <a:gd name="connsiteY10" fmla="*/ 5529195 h 5572217"/>
              <a:gd name="connsiteX11" fmla="*/ 1762274 w 7492049"/>
              <a:gd name="connsiteY11" fmla="*/ 5442109 h 5572217"/>
              <a:gd name="connsiteX12" fmla="*/ 1167188 w 7492049"/>
              <a:gd name="connsiteY12" fmla="*/ 4222909 h 5572217"/>
              <a:gd name="connsiteX13" fmla="*/ 383417 w 7492049"/>
              <a:gd name="connsiteY13" fmla="*/ 4019709 h 5572217"/>
              <a:gd name="connsiteX14" fmla="*/ 78617 w 7492049"/>
              <a:gd name="connsiteY14" fmla="*/ 2785995 h 5572217"/>
              <a:gd name="connsiteX15" fmla="*/ 20560 w 7492049"/>
              <a:gd name="connsiteY15" fmla="*/ 1755481 h 5572217"/>
              <a:gd name="connsiteX16" fmla="*/ 557588 w 7492049"/>
              <a:gd name="connsiteY16" fmla="*/ 1116853 h 5572217"/>
              <a:gd name="connsiteX0" fmla="*/ 485962 w 7420423"/>
              <a:gd name="connsiteY0" fmla="*/ 1116853 h 5572217"/>
              <a:gd name="connsiteX1" fmla="*/ 1676134 w 7420423"/>
              <a:gd name="connsiteY1" fmla="*/ 1160394 h 5572217"/>
              <a:gd name="connsiteX2" fmla="*/ 2271220 w 7420423"/>
              <a:gd name="connsiteY2" fmla="*/ 71823 h 5572217"/>
              <a:gd name="connsiteX3" fmla="*/ 3925848 w 7420423"/>
              <a:gd name="connsiteY3" fmla="*/ 158908 h 5572217"/>
              <a:gd name="connsiteX4" fmla="*/ 4433848 w 7420423"/>
              <a:gd name="connsiteY4" fmla="*/ 1958681 h 5572217"/>
              <a:gd name="connsiteX5" fmla="*/ 7104477 w 7420423"/>
              <a:gd name="connsiteY5" fmla="*/ 2060280 h 5572217"/>
              <a:gd name="connsiteX6" fmla="*/ 7104477 w 7420423"/>
              <a:gd name="connsiteY6" fmla="*/ 3061766 h 5572217"/>
              <a:gd name="connsiteX7" fmla="*/ 4724134 w 7420423"/>
              <a:gd name="connsiteY7" fmla="*/ 3076280 h 5572217"/>
              <a:gd name="connsiteX8" fmla="*/ 4477391 w 7420423"/>
              <a:gd name="connsiteY8" fmla="*/ 3961652 h 5572217"/>
              <a:gd name="connsiteX9" fmla="*/ 4520934 w 7420423"/>
              <a:gd name="connsiteY9" fmla="*/ 5369538 h 5572217"/>
              <a:gd name="connsiteX10" fmla="*/ 3229162 w 7420423"/>
              <a:gd name="connsiteY10" fmla="*/ 5529195 h 5572217"/>
              <a:gd name="connsiteX11" fmla="*/ 1690648 w 7420423"/>
              <a:gd name="connsiteY11" fmla="*/ 5442109 h 5572217"/>
              <a:gd name="connsiteX12" fmla="*/ 1095562 w 7420423"/>
              <a:gd name="connsiteY12" fmla="*/ 4222909 h 5572217"/>
              <a:gd name="connsiteX13" fmla="*/ 311791 w 7420423"/>
              <a:gd name="connsiteY13" fmla="*/ 4019709 h 5572217"/>
              <a:gd name="connsiteX14" fmla="*/ 6991 w 7420423"/>
              <a:gd name="connsiteY14" fmla="*/ 2785995 h 5572217"/>
              <a:gd name="connsiteX15" fmla="*/ 195677 w 7420423"/>
              <a:gd name="connsiteY15" fmla="*/ 1755481 h 5572217"/>
              <a:gd name="connsiteX16" fmla="*/ 485962 w 7420423"/>
              <a:gd name="connsiteY16" fmla="*/ 1116853 h 5572217"/>
              <a:gd name="connsiteX0" fmla="*/ 674648 w 7420423"/>
              <a:gd name="connsiteY0" fmla="*/ 1189425 h 5572217"/>
              <a:gd name="connsiteX1" fmla="*/ 1676134 w 7420423"/>
              <a:gd name="connsiteY1" fmla="*/ 1160394 h 5572217"/>
              <a:gd name="connsiteX2" fmla="*/ 2271220 w 7420423"/>
              <a:gd name="connsiteY2" fmla="*/ 71823 h 5572217"/>
              <a:gd name="connsiteX3" fmla="*/ 3925848 w 7420423"/>
              <a:gd name="connsiteY3" fmla="*/ 158908 h 5572217"/>
              <a:gd name="connsiteX4" fmla="*/ 4433848 w 7420423"/>
              <a:gd name="connsiteY4" fmla="*/ 1958681 h 5572217"/>
              <a:gd name="connsiteX5" fmla="*/ 7104477 w 7420423"/>
              <a:gd name="connsiteY5" fmla="*/ 2060280 h 5572217"/>
              <a:gd name="connsiteX6" fmla="*/ 7104477 w 7420423"/>
              <a:gd name="connsiteY6" fmla="*/ 3061766 h 5572217"/>
              <a:gd name="connsiteX7" fmla="*/ 4724134 w 7420423"/>
              <a:gd name="connsiteY7" fmla="*/ 3076280 h 5572217"/>
              <a:gd name="connsiteX8" fmla="*/ 4477391 w 7420423"/>
              <a:gd name="connsiteY8" fmla="*/ 3961652 h 5572217"/>
              <a:gd name="connsiteX9" fmla="*/ 4520934 w 7420423"/>
              <a:gd name="connsiteY9" fmla="*/ 5369538 h 5572217"/>
              <a:gd name="connsiteX10" fmla="*/ 3229162 w 7420423"/>
              <a:gd name="connsiteY10" fmla="*/ 5529195 h 5572217"/>
              <a:gd name="connsiteX11" fmla="*/ 1690648 w 7420423"/>
              <a:gd name="connsiteY11" fmla="*/ 5442109 h 5572217"/>
              <a:gd name="connsiteX12" fmla="*/ 1095562 w 7420423"/>
              <a:gd name="connsiteY12" fmla="*/ 4222909 h 5572217"/>
              <a:gd name="connsiteX13" fmla="*/ 311791 w 7420423"/>
              <a:gd name="connsiteY13" fmla="*/ 4019709 h 5572217"/>
              <a:gd name="connsiteX14" fmla="*/ 6991 w 7420423"/>
              <a:gd name="connsiteY14" fmla="*/ 2785995 h 5572217"/>
              <a:gd name="connsiteX15" fmla="*/ 195677 w 7420423"/>
              <a:gd name="connsiteY15" fmla="*/ 1755481 h 5572217"/>
              <a:gd name="connsiteX16" fmla="*/ 674648 w 7420423"/>
              <a:gd name="connsiteY16" fmla="*/ 1189425 h 5572217"/>
              <a:gd name="connsiteX0" fmla="*/ 674648 w 7420423"/>
              <a:gd name="connsiteY0" fmla="*/ 1189425 h 5572217"/>
              <a:gd name="connsiteX1" fmla="*/ 1676134 w 7420423"/>
              <a:gd name="connsiteY1" fmla="*/ 1160394 h 5572217"/>
              <a:gd name="connsiteX2" fmla="*/ 2271220 w 7420423"/>
              <a:gd name="connsiteY2" fmla="*/ 71823 h 5572217"/>
              <a:gd name="connsiteX3" fmla="*/ 3925848 w 7420423"/>
              <a:gd name="connsiteY3" fmla="*/ 158908 h 5572217"/>
              <a:gd name="connsiteX4" fmla="*/ 4433848 w 7420423"/>
              <a:gd name="connsiteY4" fmla="*/ 1958681 h 5572217"/>
              <a:gd name="connsiteX5" fmla="*/ 7104477 w 7420423"/>
              <a:gd name="connsiteY5" fmla="*/ 2060280 h 5572217"/>
              <a:gd name="connsiteX6" fmla="*/ 7104477 w 7420423"/>
              <a:gd name="connsiteY6" fmla="*/ 3061766 h 5572217"/>
              <a:gd name="connsiteX7" fmla="*/ 4724134 w 7420423"/>
              <a:gd name="connsiteY7" fmla="*/ 3076280 h 5572217"/>
              <a:gd name="connsiteX8" fmla="*/ 4477391 w 7420423"/>
              <a:gd name="connsiteY8" fmla="*/ 3961652 h 5572217"/>
              <a:gd name="connsiteX9" fmla="*/ 4520934 w 7420423"/>
              <a:gd name="connsiteY9" fmla="*/ 5369538 h 5572217"/>
              <a:gd name="connsiteX10" fmla="*/ 3229162 w 7420423"/>
              <a:gd name="connsiteY10" fmla="*/ 5529195 h 5572217"/>
              <a:gd name="connsiteX11" fmla="*/ 1690648 w 7420423"/>
              <a:gd name="connsiteY11" fmla="*/ 5442109 h 5572217"/>
              <a:gd name="connsiteX12" fmla="*/ 1095562 w 7420423"/>
              <a:gd name="connsiteY12" fmla="*/ 4222909 h 5572217"/>
              <a:gd name="connsiteX13" fmla="*/ 311791 w 7420423"/>
              <a:gd name="connsiteY13" fmla="*/ 4019709 h 5572217"/>
              <a:gd name="connsiteX14" fmla="*/ 6991 w 7420423"/>
              <a:gd name="connsiteY14" fmla="*/ 2785995 h 5572217"/>
              <a:gd name="connsiteX15" fmla="*/ 195677 w 7420423"/>
              <a:gd name="connsiteY15" fmla="*/ 1755481 h 5572217"/>
              <a:gd name="connsiteX16" fmla="*/ 674648 w 7420423"/>
              <a:gd name="connsiteY16" fmla="*/ 1189425 h 5572217"/>
              <a:gd name="connsiteX0" fmla="*/ 525501 w 7271276"/>
              <a:gd name="connsiteY0" fmla="*/ 1189425 h 5572217"/>
              <a:gd name="connsiteX1" fmla="*/ 1526987 w 7271276"/>
              <a:gd name="connsiteY1" fmla="*/ 1160394 h 5572217"/>
              <a:gd name="connsiteX2" fmla="*/ 2122073 w 7271276"/>
              <a:gd name="connsiteY2" fmla="*/ 71823 h 5572217"/>
              <a:gd name="connsiteX3" fmla="*/ 3776701 w 7271276"/>
              <a:gd name="connsiteY3" fmla="*/ 158908 h 5572217"/>
              <a:gd name="connsiteX4" fmla="*/ 4284701 w 7271276"/>
              <a:gd name="connsiteY4" fmla="*/ 1958681 h 5572217"/>
              <a:gd name="connsiteX5" fmla="*/ 6955330 w 7271276"/>
              <a:gd name="connsiteY5" fmla="*/ 2060280 h 5572217"/>
              <a:gd name="connsiteX6" fmla="*/ 6955330 w 7271276"/>
              <a:gd name="connsiteY6" fmla="*/ 3061766 h 5572217"/>
              <a:gd name="connsiteX7" fmla="*/ 4574987 w 7271276"/>
              <a:gd name="connsiteY7" fmla="*/ 3076280 h 5572217"/>
              <a:gd name="connsiteX8" fmla="*/ 4328244 w 7271276"/>
              <a:gd name="connsiteY8" fmla="*/ 3961652 h 5572217"/>
              <a:gd name="connsiteX9" fmla="*/ 4371787 w 7271276"/>
              <a:gd name="connsiteY9" fmla="*/ 5369538 h 5572217"/>
              <a:gd name="connsiteX10" fmla="*/ 3080015 w 7271276"/>
              <a:gd name="connsiteY10" fmla="*/ 5529195 h 5572217"/>
              <a:gd name="connsiteX11" fmla="*/ 1541501 w 7271276"/>
              <a:gd name="connsiteY11" fmla="*/ 5442109 h 5572217"/>
              <a:gd name="connsiteX12" fmla="*/ 946415 w 7271276"/>
              <a:gd name="connsiteY12" fmla="*/ 4222909 h 5572217"/>
              <a:gd name="connsiteX13" fmla="*/ 162644 w 7271276"/>
              <a:gd name="connsiteY13" fmla="*/ 4019709 h 5572217"/>
              <a:gd name="connsiteX14" fmla="*/ 17501 w 7271276"/>
              <a:gd name="connsiteY14" fmla="*/ 2815024 h 5572217"/>
              <a:gd name="connsiteX15" fmla="*/ 46530 w 7271276"/>
              <a:gd name="connsiteY15" fmla="*/ 1755481 h 5572217"/>
              <a:gd name="connsiteX16" fmla="*/ 525501 w 7271276"/>
              <a:gd name="connsiteY16" fmla="*/ 1189425 h 5572217"/>
              <a:gd name="connsiteX0" fmla="*/ 514477 w 7260252"/>
              <a:gd name="connsiteY0" fmla="*/ 1189425 h 5572217"/>
              <a:gd name="connsiteX1" fmla="*/ 1515963 w 7260252"/>
              <a:gd name="connsiteY1" fmla="*/ 1160394 h 5572217"/>
              <a:gd name="connsiteX2" fmla="*/ 2111049 w 7260252"/>
              <a:gd name="connsiteY2" fmla="*/ 71823 h 5572217"/>
              <a:gd name="connsiteX3" fmla="*/ 3765677 w 7260252"/>
              <a:gd name="connsiteY3" fmla="*/ 158908 h 5572217"/>
              <a:gd name="connsiteX4" fmla="*/ 4273677 w 7260252"/>
              <a:gd name="connsiteY4" fmla="*/ 1958681 h 5572217"/>
              <a:gd name="connsiteX5" fmla="*/ 6944306 w 7260252"/>
              <a:gd name="connsiteY5" fmla="*/ 2060280 h 5572217"/>
              <a:gd name="connsiteX6" fmla="*/ 6944306 w 7260252"/>
              <a:gd name="connsiteY6" fmla="*/ 3061766 h 5572217"/>
              <a:gd name="connsiteX7" fmla="*/ 4563963 w 7260252"/>
              <a:gd name="connsiteY7" fmla="*/ 3076280 h 5572217"/>
              <a:gd name="connsiteX8" fmla="*/ 4317220 w 7260252"/>
              <a:gd name="connsiteY8" fmla="*/ 3961652 h 5572217"/>
              <a:gd name="connsiteX9" fmla="*/ 4360763 w 7260252"/>
              <a:gd name="connsiteY9" fmla="*/ 5369538 h 5572217"/>
              <a:gd name="connsiteX10" fmla="*/ 3068991 w 7260252"/>
              <a:gd name="connsiteY10" fmla="*/ 5529195 h 5572217"/>
              <a:gd name="connsiteX11" fmla="*/ 1530477 w 7260252"/>
              <a:gd name="connsiteY11" fmla="*/ 5442109 h 5572217"/>
              <a:gd name="connsiteX12" fmla="*/ 935391 w 7260252"/>
              <a:gd name="connsiteY12" fmla="*/ 4222909 h 5572217"/>
              <a:gd name="connsiteX13" fmla="*/ 354820 w 7260252"/>
              <a:gd name="connsiteY13" fmla="*/ 4077766 h 5572217"/>
              <a:gd name="connsiteX14" fmla="*/ 6477 w 7260252"/>
              <a:gd name="connsiteY14" fmla="*/ 2815024 h 5572217"/>
              <a:gd name="connsiteX15" fmla="*/ 35506 w 7260252"/>
              <a:gd name="connsiteY15" fmla="*/ 1755481 h 5572217"/>
              <a:gd name="connsiteX16" fmla="*/ 514477 w 7260252"/>
              <a:gd name="connsiteY16" fmla="*/ 1189425 h 5572217"/>
              <a:gd name="connsiteX0" fmla="*/ 518213 w 7263988"/>
              <a:gd name="connsiteY0" fmla="*/ 1189425 h 5572217"/>
              <a:gd name="connsiteX1" fmla="*/ 1519699 w 7263988"/>
              <a:gd name="connsiteY1" fmla="*/ 1160394 h 5572217"/>
              <a:gd name="connsiteX2" fmla="*/ 2114785 w 7263988"/>
              <a:gd name="connsiteY2" fmla="*/ 71823 h 5572217"/>
              <a:gd name="connsiteX3" fmla="*/ 3769413 w 7263988"/>
              <a:gd name="connsiteY3" fmla="*/ 158908 h 5572217"/>
              <a:gd name="connsiteX4" fmla="*/ 4277413 w 7263988"/>
              <a:gd name="connsiteY4" fmla="*/ 1958681 h 5572217"/>
              <a:gd name="connsiteX5" fmla="*/ 6948042 w 7263988"/>
              <a:gd name="connsiteY5" fmla="*/ 2060280 h 5572217"/>
              <a:gd name="connsiteX6" fmla="*/ 6948042 w 7263988"/>
              <a:gd name="connsiteY6" fmla="*/ 3061766 h 5572217"/>
              <a:gd name="connsiteX7" fmla="*/ 4567699 w 7263988"/>
              <a:gd name="connsiteY7" fmla="*/ 3076280 h 5572217"/>
              <a:gd name="connsiteX8" fmla="*/ 4320956 w 7263988"/>
              <a:gd name="connsiteY8" fmla="*/ 3961652 h 5572217"/>
              <a:gd name="connsiteX9" fmla="*/ 4364499 w 7263988"/>
              <a:gd name="connsiteY9" fmla="*/ 5369538 h 5572217"/>
              <a:gd name="connsiteX10" fmla="*/ 3072727 w 7263988"/>
              <a:gd name="connsiteY10" fmla="*/ 5529195 h 5572217"/>
              <a:gd name="connsiteX11" fmla="*/ 1534213 w 7263988"/>
              <a:gd name="connsiteY11" fmla="*/ 5442109 h 5572217"/>
              <a:gd name="connsiteX12" fmla="*/ 939127 w 7263988"/>
              <a:gd name="connsiteY12" fmla="*/ 4222909 h 5572217"/>
              <a:gd name="connsiteX13" fmla="*/ 358556 w 7263988"/>
              <a:gd name="connsiteY13" fmla="*/ 4077766 h 5572217"/>
              <a:gd name="connsiteX14" fmla="*/ 10213 w 7263988"/>
              <a:gd name="connsiteY14" fmla="*/ 2815024 h 5572217"/>
              <a:gd name="connsiteX15" fmla="*/ 39242 w 7263988"/>
              <a:gd name="connsiteY15" fmla="*/ 1755481 h 5572217"/>
              <a:gd name="connsiteX16" fmla="*/ 518213 w 7263988"/>
              <a:gd name="connsiteY16" fmla="*/ 1189425 h 5572217"/>
              <a:gd name="connsiteX0" fmla="*/ 518213 w 7263988"/>
              <a:gd name="connsiteY0" fmla="*/ 1189425 h 5572217"/>
              <a:gd name="connsiteX1" fmla="*/ 1519699 w 7263988"/>
              <a:gd name="connsiteY1" fmla="*/ 1160394 h 5572217"/>
              <a:gd name="connsiteX2" fmla="*/ 2114785 w 7263988"/>
              <a:gd name="connsiteY2" fmla="*/ 71823 h 5572217"/>
              <a:gd name="connsiteX3" fmla="*/ 3769413 w 7263988"/>
              <a:gd name="connsiteY3" fmla="*/ 158908 h 5572217"/>
              <a:gd name="connsiteX4" fmla="*/ 4277413 w 7263988"/>
              <a:gd name="connsiteY4" fmla="*/ 1958681 h 5572217"/>
              <a:gd name="connsiteX5" fmla="*/ 6948042 w 7263988"/>
              <a:gd name="connsiteY5" fmla="*/ 2060280 h 5572217"/>
              <a:gd name="connsiteX6" fmla="*/ 6948042 w 7263988"/>
              <a:gd name="connsiteY6" fmla="*/ 3061766 h 5572217"/>
              <a:gd name="connsiteX7" fmla="*/ 4567699 w 7263988"/>
              <a:gd name="connsiteY7" fmla="*/ 3076280 h 5572217"/>
              <a:gd name="connsiteX8" fmla="*/ 4320956 w 7263988"/>
              <a:gd name="connsiteY8" fmla="*/ 3961652 h 5572217"/>
              <a:gd name="connsiteX9" fmla="*/ 4364499 w 7263988"/>
              <a:gd name="connsiteY9" fmla="*/ 5369538 h 5572217"/>
              <a:gd name="connsiteX10" fmla="*/ 3072727 w 7263988"/>
              <a:gd name="connsiteY10" fmla="*/ 5529195 h 5572217"/>
              <a:gd name="connsiteX11" fmla="*/ 1534213 w 7263988"/>
              <a:gd name="connsiteY11" fmla="*/ 5442109 h 5572217"/>
              <a:gd name="connsiteX12" fmla="*/ 939127 w 7263988"/>
              <a:gd name="connsiteY12" fmla="*/ 4222909 h 5572217"/>
              <a:gd name="connsiteX13" fmla="*/ 358556 w 7263988"/>
              <a:gd name="connsiteY13" fmla="*/ 4077766 h 5572217"/>
              <a:gd name="connsiteX14" fmla="*/ 10213 w 7263988"/>
              <a:gd name="connsiteY14" fmla="*/ 2815024 h 5572217"/>
              <a:gd name="connsiteX15" fmla="*/ 111813 w 7263988"/>
              <a:gd name="connsiteY15" fmla="*/ 1755481 h 5572217"/>
              <a:gd name="connsiteX16" fmla="*/ 518213 w 7263988"/>
              <a:gd name="connsiteY16" fmla="*/ 1189425 h 557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3988" h="5572217">
                <a:moveTo>
                  <a:pt x="518213" y="1189425"/>
                </a:moveTo>
                <a:cubicBezTo>
                  <a:pt x="752861" y="1090244"/>
                  <a:pt x="1253604" y="1346661"/>
                  <a:pt x="1519699" y="1160394"/>
                </a:cubicBezTo>
                <a:cubicBezTo>
                  <a:pt x="1785794" y="974127"/>
                  <a:pt x="1795471" y="45214"/>
                  <a:pt x="2114785" y="71823"/>
                </a:cubicBezTo>
                <a:cubicBezTo>
                  <a:pt x="2434099" y="98432"/>
                  <a:pt x="3408975" y="-155568"/>
                  <a:pt x="3769413" y="158908"/>
                </a:cubicBezTo>
                <a:cubicBezTo>
                  <a:pt x="4129851" y="473384"/>
                  <a:pt x="3747642" y="1641786"/>
                  <a:pt x="4277413" y="1958681"/>
                </a:cubicBezTo>
                <a:cubicBezTo>
                  <a:pt x="4807184" y="2275576"/>
                  <a:pt x="6502937" y="1876433"/>
                  <a:pt x="6948042" y="2060280"/>
                </a:cubicBezTo>
                <a:cubicBezTo>
                  <a:pt x="7393147" y="2244127"/>
                  <a:pt x="7344766" y="2892433"/>
                  <a:pt x="6948042" y="3061766"/>
                </a:cubicBezTo>
                <a:cubicBezTo>
                  <a:pt x="6551318" y="3231099"/>
                  <a:pt x="5005547" y="2926299"/>
                  <a:pt x="4567699" y="3076280"/>
                </a:cubicBezTo>
                <a:cubicBezTo>
                  <a:pt x="4129851" y="3226261"/>
                  <a:pt x="4354823" y="3579442"/>
                  <a:pt x="4320956" y="3961652"/>
                </a:cubicBezTo>
                <a:cubicBezTo>
                  <a:pt x="4287089" y="4343862"/>
                  <a:pt x="4572537" y="5108281"/>
                  <a:pt x="4364499" y="5369538"/>
                </a:cubicBezTo>
                <a:cubicBezTo>
                  <a:pt x="4156461" y="5630795"/>
                  <a:pt x="3544441" y="5517100"/>
                  <a:pt x="3072727" y="5529195"/>
                </a:cubicBezTo>
                <a:cubicBezTo>
                  <a:pt x="2601013" y="5541290"/>
                  <a:pt x="1889813" y="5659823"/>
                  <a:pt x="1534213" y="5442109"/>
                </a:cubicBezTo>
                <a:cubicBezTo>
                  <a:pt x="1178613" y="5224395"/>
                  <a:pt x="1135070" y="4450299"/>
                  <a:pt x="939127" y="4222909"/>
                </a:cubicBezTo>
                <a:cubicBezTo>
                  <a:pt x="743184" y="3995519"/>
                  <a:pt x="658517" y="4225328"/>
                  <a:pt x="358556" y="4077766"/>
                </a:cubicBezTo>
                <a:cubicBezTo>
                  <a:pt x="58595" y="3930204"/>
                  <a:pt x="-33330" y="3296414"/>
                  <a:pt x="10213" y="2815024"/>
                </a:cubicBezTo>
                <a:cubicBezTo>
                  <a:pt x="53756" y="2333634"/>
                  <a:pt x="27146" y="2026414"/>
                  <a:pt x="111813" y="1755481"/>
                </a:cubicBezTo>
                <a:cubicBezTo>
                  <a:pt x="196480" y="1484548"/>
                  <a:pt x="283565" y="1288606"/>
                  <a:pt x="518213" y="1189425"/>
                </a:cubicBez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1506654" y="5061065"/>
            <a:ext cx="11851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smtClean="0">
                <a:solidFill>
                  <a:srgbClr val="FF0000"/>
                </a:solidFill>
              </a:rPr>
              <a:t>Target</a:t>
            </a:r>
          </a:p>
          <a:p>
            <a:pPr algn="ctr"/>
            <a:r>
              <a:rPr lang="en-US" altLang="ja-JP" sz="2800" dirty="0" smtClean="0">
                <a:solidFill>
                  <a:srgbClr val="FF0000"/>
                </a:solidFill>
              </a:rPr>
              <a:t>scope</a:t>
            </a:r>
          </a:p>
        </p:txBody>
      </p:sp>
      <p:sp>
        <p:nvSpPr>
          <p:cNvPr id="153" name="角丸四角形 152"/>
          <p:cNvSpPr/>
          <p:nvPr/>
        </p:nvSpPr>
        <p:spPr>
          <a:xfrm>
            <a:off x="6701624" y="879089"/>
            <a:ext cx="2294531" cy="1877639"/>
          </a:xfrm>
          <a:prstGeom prst="roundRect">
            <a:avLst>
              <a:gd name="adj" fmla="val 10483"/>
            </a:avLst>
          </a:prstGeom>
          <a:ln w="38100">
            <a:solidFill>
              <a:srgbClr val="3333FF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54" name="テキスト ボックス 153"/>
          <p:cNvSpPr txBox="1"/>
          <p:nvPr/>
        </p:nvSpPr>
        <p:spPr>
          <a:xfrm>
            <a:off x="7823964" y="-72795"/>
            <a:ext cx="12971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rgbClr val="3333FF"/>
                </a:solidFill>
              </a:rPr>
              <a:t>Looks</a:t>
            </a:r>
          </a:p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promising</a:t>
            </a:r>
          </a:p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Area?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90108" y="1804327"/>
            <a:ext cx="1610942" cy="1774047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1600" dirty="0" smtClean="0"/>
              <a:t>DNN</a:t>
            </a:r>
          </a:p>
          <a:p>
            <a:pPr algn="ctr"/>
            <a:r>
              <a:rPr lang="en-US" altLang="ja-JP" sz="1600" dirty="0" smtClean="0"/>
              <a:t>Application</a:t>
            </a:r>
            <a:endParaRPr lang="en-US" altLang="ja-JP" sz="1600" dirty="0" smtClean="0"/>
          </a:p>
          <a:p>
            <a:pPr algn="ctr"/>
            <a:r>
              <a:rPr lang="en-US" altLang="ja-JP" sz="1600" dirty="0" smtClean="0"/>
              <a:t>Development</a:t>
            </a:r>
            <a:endParaRPr lang="en-US" altLang="ja-JP" sz="1600" dirty="0" smtClean="0"/>
          </a:p>
          <a:p>
            <a:pPr algn="ctr"/>
            <a:r>
              <a:rPr kumimoji="1" lang="en-US" altLang="ja-JP" sz="1600" dirty="0" smtClean="0"/>
              <a:t>Environment</a:t>
            </a:r>
          </a:p>
          <a:p>
            <a:pPr algn="ctr"/>
            <a:r>
              <a:rPr lang="en-US" altLang="ja-JP" sz="1600" dirty="0" smtClean="0"/>
              <a:t>(</a:t>
            </a:r>
            <a:r>
              <a:rPr lang="en-US" altLang="ja-JP" sz="1600" dirty="0" err="1" smtClean="0"/>
              <a:t>TensorFlow</a:t>
            </a:r>
            <a:r>
              <a:rPr lang="en-US" altLang="ja-JP" sz="1600" dirty="0" smtClean="0"/>
              <a:t>, </a:t>
            </a:r>
            <a:r>
              <a:rPr lang="en-US" altLang="ja-JP" sz="1600" dirty="0" err="1" smtClean="0"/>
              <a:t>Keras</a:t>
            </a:r>
            <a:r>
              <a:rPr lang="en-US" altLang="ja-JP" sz="1600" dirty="0" smtClean="0"/>
              <a:t>, …)</a:t>
            </a:r>
            <a:endParaRPr kumimoji="1" lang="en-US" altLang="ja-JP" sz="16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107281" y="3050760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ASIC, </a:t>
            </a:r>
          </a:p>
          <a:p>
            <a:pPr algn="ctr"/>
            <a:r>
              <a:rPr lang="en-US" altLang="ja-JP" dirty="0" smtClean="0"/>
              <a:t>FPGA</a:t>
            </a:r>
            <a:endParaRPr lang="en-US" altLang="ja-JP" dirty="0" smtClean="0"/>
          </a:p>
        </p:txBody>
      </p:sp>
      <p:cxnSp>
        <p:nvCxnSpPr>
          <p:cNvPr id="46" name="直線矢印コネクタ 45"/>
          <p:cNvCxnSpPr>
            <a:stCxn id="44" idx="3"/>
            <a:endCxn id="10" idx="1"/>
          </p:cNvCxnSpPr>
          <p:nvPr/>
        </p:nvCxnSpPr>
        <p:spPr>
          <a:xfrm>
            <a:off x="1701050" y="2691351"/>
            <a:ext cx="34937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1955314" y="2742941"/>
            <a:ext cx="1338828" cy="7631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Overall picture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4117660"/>
            <a:ext cx="8784976" cy="226366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Action items</a:t>
            </a:r>
          </a:p>
          <a:p>
            <a:pPr lvl="1"/>
            <a:r>
              <a:rPr lang="en-US" altLang="ja-JP" dirty="0" smtClean="0"/>
              <a:t>Define DNN description (subset)</a:t>
            </a:r>
          </a:p>
          <a:p>
            <a:pPr lvl="1"/>
            <a:r>
              <a:rPr lang="en-US" altLang="ja-JP" dirty="0" smtClean="0"/>
              <a:t>Develop C templates</a:t>
            </a:r>
          </a:p>
          <a:p>
            <a:pPr lvl="1"/>
            <a:r>
              <a:rPr lang="en-US" altLang="ja-JP" dirty="0" smtClean="0"/>
              <a:t>Develop C code generator</a:t>
            </a:r>
          </a:p>
          <a:p>
            <a:pPr lvl="1"/>
            <a:r>
              <a:rPr lang="en-US" altLang="ja-JP" dirty="0" smtClean="0"/>
              <a:t>Optimize C code</a:t>
            </a:r>
          </a:p>
          <a:p>
            <a:pPr lvl="1"/>
            <a:r>
              <a:rPr lang="en-US" altLang="ja-JP" dirty="0" smtClean="0"/>
              <a:t>Develop analytical model for DSE</a:t>
            </a:r>
          </a:p>
          <a:p>
            <a:pPr lvl="1"/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34513" y="1684699"/>
            <a:ext cx="1338828" cy="76311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27122" y="174309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DNN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883306" y="2801332"/>
            <a:ext cx="1338828" cy="7631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811298" y="2885711"/>
            <a:ext cx="1338828" cy="7631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772185" y="2949673"/>
            <a:ext cx="144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C templates</a:t>
            </a:r>
          </a:p>
          <a:p>
            <a:pPr algn="ctr"/>
            <a:r>
              <a:rPr lang="en-US" altLang="ja-JP" dirty="0" smtClean="0"/>
              <a:t>conv, pool…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1819185" y="1713182"/>
            <a:ext cx="1288258" cy="715089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C code </a:t>
            </a:r>
            <a:r>
              <a:rPr lang="en-US" altLang="ja-JP" dirty="0" err="1" smtClean="0"/>
              <a:t>genarator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>
            <a:stCxn id="10" idx="3"/>
            <a:endCxn id="18" idx="1"/>
          </p:cNvCxnSpPr>
          <p:nvPr/>
        </p:nvCxnSpPr>
        <p:spPr>
          <a:xfrm>
            <a:off x="1573341" y="2066256"/>
            <a:ext cx="245844" cy="44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14" idx="0"/>
            <a:endCxn id="18" idx="2"/>
          </p:cNvCxnSpPr>
          <p:nvPr/>
        </p:nvCxnSpPr>
        <p:spPr>
          <a:xfrm flipH="1" flipV="1">
            <a:off x="2463314" y="2428271"/>
            <a:ext cx="17398" cy="4574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角丸四角形 26"/>
          <p:cNvSpPr/>
          <p:nvPr/>
        </p:nvSpPr>
        <p:spPr>
          <a:xfrm>
            <a:off x="5688486" y="1867406"/>
            <a:ext cx="715600" cy="408623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HLS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660235" y="175948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RTL </a:t>
            </a:r>
            <a:r>
              <a:rPr lang="en-US" altLang="ja-JP" dirty="0" smtClean="0"/>
              <a:t>of </a:t>
            </a:r>
          </a:p>
          <a:p>
            <a:pPr algn="ctr"/>
            <a:r>
              <a:rPr lang="en-US" altLang="ja-JP" dirty="0" smtClean="0"/>
              <a:t>DNN</a:t>
            </a:r>
          </a:p>
        </p:txBody>
      </p:sp>
      <p:cxnSp>
        <p:nvCxnSpPr>
          <p:cNvPr id="30" name="直線矢印コネクタ 29"/>
          <p:cNvCxnSpPr>
            <a:stCxn id="27" idx="3"/>
          </p:cNvCxnSpPr>
          <p:nvPr/>
        </p:nvCxnSpPr>
        <p:spPr>
          <a:xfrm flipV="1">
            <a:off x="6404086" y="2066050"/>
            <a:ext cx="256147" cy="56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2699793" y="1047420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C code</a:t>
            </a:r>
          </a:p>
          <a:p>
            <a:pPr algn="ctr"/>
            <a:r>
              <a:rPr lang="en-US" altLang="ja-JP" dirty="0" smtClean="0"/>
              <a:t>for DNN</a:t>
            </a:r>
          </a:p>
        </p:txBody>
      </p:sp>
      <p:cxnSp>
        <p:nvCxnSpPr>
          <p:cNvPr id="36" name="直線矢印コネクタ 35"/>
          <p:cNvCxnSpPr>
            <a:stCxn id="18" idx="3"/>
            <a:endCxn id="51" idx="1"/>
          </p:cNvCxnSpPr>
          <p:nvPr/>
        </p:nvCxnSpPr>
        <p:spPr>
          <a:xfrm>
            <a:off x="3107443" y="2070727"/>
            <a:ext cx="538812" cy="5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660233" y="1737523"/>
            <a:ext cx="936104" cy="668289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3646255" y="1265370"/>
            <a:ext cx="1467067" cy="1611734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Optimize</a:t>
            </a:r>
          </a:p>
          <a:p>
            <a:pPr algn="ctr"/>
            <a:r>
              <a:rPr lang="en-US" altLang="ja-JP" dirty="0" smtClean="0"/>
              <a:t>C code</a:t>
            </a:r>
          </a:p>
          <a:p>
            <a:pPr algn="ctr"/>
            <a:endParaRPr kumimoji="1" lang="en-US" altLang="ja-JP" dirty="0"/>
          </a:p>
          <a:p>
            <a:pPr algn="ctr"/>
            <a:endParaRPr lang="en-US" altLang="ja-JP" dirty="0" smtClean="0"/>
          </a:p>
          <a:p>
            <a:pPr algn="ctr"/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5008582" y="111380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Optimized</a:t>
            </a:r>
          </a:p>
          <a:p>
            <a:pPr algn="ctr"/>
            <a:r>
              <a:rPr lang="en-US" altLang="ja-JP" dirty="0" smtClean="0"/>
              <a:t>C code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646255" y="3061903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Loop opt.</a:t>
            </a:r>
          </a:p>
          <a:p>
            <a:pPr algn="ctr"/>
            <a:r>
              <a:rPr lang="en-US" altLang="ja-JP" dirty="0" smtClean="0"/>
              <a:t>Memory opt.</a:t>
            </a:r>
          </a:p>
          <a:p>
            <a:pPr algn="ctr"/>
            <a:r>
              <a:rPr lang="en-US" altLang="ja-JP" dirty="0" smtClean="0"/>
              <a:t>(In future, </a:t>
            </a:r>
          </a:p>
          <a:p>
            <a:pPr algn="ctr"/>
            <a:r>
              <a:rPr lang="en-US" altLang="ja-JP" dirty="0" smtClean="0"/>
              <a:t>automation)</a:t>
            </a:r>
          </a:p>
        </p:txBody>
      </p:sp>
      <p:cxnSp>
        <p:nvCxnSpPr>
          <p:cNvPr id="58" name="直線矢印コネクタ 57"/>
          <p:cNvCxnSpPr>
            <a:stCxn id="51" idx="3"/>
            <a:endCxn id="27" idx="1"/>
          </p:cNvCxnSpPr>
          <p:nvPr/>
        </p:nvCxnSpPr>
        <p:spPr>
          <a:xfrm>
            <a:off x="5113322" y="2071237"/>
            <a:ext cx="575164" cy="4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/>
          <p:cNvSpPr/>
          <p:nvPr/>
        </p:nvSpPr>
        <p:spPr>
          <a:xfrm>
            <a:off x="3759150" y="1925916"/>
            <a:ext cx="1213778" cy="919401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1600" dirty="0" smtClean="0"/>
              <a:t>DSE</a:t>
            </a:r>
          </a:p>
          <a:p>
            <a:pPr algn="ctr"/>
            <a:r>
              <a:rPr kumimoji="1" lang="en-US" altLang="ja-JP" sz="1600" dirty="0" smtClean="0"/>
              <a:t>(Analytical model)</a:t>
            </a:r>
            <a:endParaRPr kumimoji="1" lang="ja-JP" altLang="en-US" sz="1600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7589810" y="1990467"/>
            <a:ext cx="2912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7881105" y="1700808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FPGA</a:t>
            </a:r>
          </a:p>
          <a:p>
            <a:pPr algn="ctr"/>
            <a:r>
              <a:rPr lang="en-US" altLang="ja-JP" dirty="0" smtClean="0"/>
              <a:t>ASIC</a:t>
            </a: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274802" y="3723623"/>
            <a:ext cx="2012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/>
              <a:t>A subset of C code is used as </a:t>
            </a:r>
          </a:p>
          <a:p>
            <a:pPr algn="ctr"/>
            <a:r>
              <a:rPr lang="en-US" altLang="ja-JP" sz="1600" dirty="0" smtClean="0"/>
              <a:t>intermediate</a:t>
            </a:r>
          </a:p>
          <a:p>
            <a:pPr algn="ctr"/>
            <a:r>
              <a:rPr lang="en-US" altLang="ja-JP" sz="1600" dirty="0" smtClean="0"/>
              <a:t>language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217412" y="2622401"/>
            <a:ext cx="1338828" cy="125872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91764" y="2671625"/>
            <a:ext cx="1390124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ja-JP" dirty="0" smtClean="0"/>
              <a:t>Target &amp;</a:t>
            </a:r>
          </a:p>
          <a:p>
            <a:pPr algn="ctr"/>
            <a:r>
              <a:rPr lang="en-US" altLang="ja-JP" dirty="0"/>
              <a:t>r</a:t>
            </a:r>
            <a:r>
              <a:rPr kumimoji="1" lang="en-US" altLang="ja-JP" dirty="0" smtClean="0"/>
              <a:t>esource &amp;</a:t>
            </a:r>
          </a:p>
          <a:p>
            <a:pPr algn="ctr"/>
            <a:r>
              <a:rPr lang="en-US" altLang="ja-JP" dirty="0" smtClean="0"/>
              <a:t>constraints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cxnSp>
        <p:nvCxnSpPr>
          <p:cNvPr id="34" name="直線矢印コネクタ 33"/>
          <p:cNvCxnSpPr/>
          <p:nvPr/>
        </p:nvCxnSpPr>
        <p:spPr>
          <a:xfrm flipV="1">
            <a:off x="1552002" y="2389422"/>
            <a:ext cx="331304" cy="9022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2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Related work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5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Research plan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Develop template C code</a:t>
            </a:r>
          </a:p>
          <a:p>
            <a:pPr lvl="1"/>
            <a:r>
              <a:rPr lang="en-US" altLang="ja-JP" dirty="0" smtClean="0"/>
              <a:t>Easier for loop optimization (fusion) and memory optimization</a:t>
            </a:r>
          </a:p>
          <a:p>
            <a:pPr lvl="1"/>
            <a:r>
              <a:rPr lang="en-US" altLang="ja-JP" dirty="0" err="1" smtClean="0"/>
              <a:t>Conv</a:t>
            </a:r>
            <a:r>
              <a:rPr lang="en-US" altLang="ja-JP" dirty="0" smtClean="0"/>
              <a:t> (different strides with Activation), Pooling</a:t>
            </a:r>
          </a:p>
          <a:p>
            <a:r>
              <a:rPr kumimoji="1" lang="en-US" altLang="ja-JP" dirty="0" smtClean="0"/>
              <a:t>Develop a generator tool </a:t>
            </a:r>
          </a:p>
          <a:p>
            <a:pPr lvl="1"/>
            <a:r>
              <a:rPr lang="en-US" altLang="ja-JP" dirty="0" smtClean="0"/>
              <a:t>that generate C code from </a:t>
            </a:r>
            <a:r>
              <a:rPr kumimoji="1" lang="en-US" altLang="ja-JP" dirty="0" smtClean="0"/>
              <a:t>DNN descriptions</a:t>
            </a:r>
          </a:p>
          <a:p>
            <a:pPr lvl="1"/>
            <a:r>
              <a:rPr lang="en-US" altLang="ja-JP" dirty="0" err="1" smtClean="0"/>
              <a:t>Keras</a:t>
            </a:r>
            <a:r>
              <a:rPr lang="en-US" altLang="ja-JP" dirty="0" smtClean="0"/>
              <a:t> can be used as DNN descriptions</a:t>
            </a:r>
            <a:endParaRPr kumimoji="1" lang="en-US" altLang="ja-JP" dirty="0" smtClean="0"/>
          </a:p>
          <a:p>
            <a:r>
              <a:rPr lang="en-US" altLang="ja-JP" dirty="0" smtClean="0"/>
              <a:t>Optimize the generated C code manually or semi-automatically</a:t>
            </a:r>
          </a:p>
          <a:p>
            <a:pPr lvl="1"/>
            <a:r>
              <a:rPr kumimoji="1" lang="en-US" altLang="ja-JP" dirty="0" smtClean="0"/>
              <a:t>Loop fusion, interchange, tiling, …</a:t>
            </a:r>
          </a:p>
          <a:p>
            <a:pPr lvl="1"/>
            <a:r>
              <a:rPr lang="en-US" altLang="ja-JP" dirty="0" smtClean="0"/>
              <a:t>Buffer optimization</a:t>
            </a:r>
            <a:endParaRPr kumimoji="1" lang="en-US" altLang="ja-JP" dirty="0" smtClean="0"/>
          </a:p>
          <a:p>
            <a:r>
              <a:rPr lang="en-US" altLang="ja-JP" dirty="0" smtClean="0"/>
              <a:t>Run Aladdin-gem5 for estimation</a:t>
            </a:r>
          </a:p>
          <a:p>
            <a:pPr lvl="1"/>
            <a:r>
              <a:rPr lang="en-US" altLang="ja-JP" dirty="0" smtClean="0"/>
              <a:t>only for single thread code</a:t>
            </a:r>
          </a:p>
          <a:p>
            <a:r>
              <a:rPr lang="en-US" altLang="ja-JP" dirty="0" smtClean="0"/>
              <a:t>Synthesize with </a:t>
            </a:r>
            <a:r>
              <a:rPr lang="en-US" altLang="ja-JP" dirty="0" err="1" smtClean="0"/>
              <a:t>Vivado</a:t>
            </a:r>
            <a:r>
              <a:rPr lang="en-US" altLang="ja-JP" dirty="0" smtClean="0"/>
              <a:t>-HLS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Use #pragma HLS DATAFLOW to do task level pipelining</a:t>
            </a:r>
            <a:endParaRPr lang="en-US" altLang="ja-JP" dirty="0"/>
          </a:p>
          <a:p>
            <a:pPr lvl="1"/>
            <a:r>
              <a:rPr lang="en-US" altLang="ja-JP" dirty="0" smtClean="0"/>
              <a:t>Implement the previous work (DAC2017, MICRO 2015) and compare the results (resource, #cycles,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3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CNN description in </a:t>
            </a:r>
            <a:r>
              <a:rPr kumimoji="1" lang="en-US" altLang="ja-JP" dirty="0" err="1" smtClean="0"/>
              <a:t>Keras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Simple and helpful to define a DNN description language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7" y="1412776"/>
            <a:ext cx="795898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136904" cy="1296144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 smtClean="0"/>
              <a:t>Recent research on CNN accelerators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05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Maestro / </a:t>
            </a:r>
            <a:r>
              <a:rPr kumimoji="1" lang="en-US" altLang="ja-JP" dirty="0" err="1" smtClean="0"/>
              <a:t>Maeri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2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Tensor Comprehension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3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41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1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" y="44624"/>
            <a:ext cx="9129936" cy="68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1628800"/>
            <a:ext cx="8136904" cy="2448272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/>
              <a:t>Research project at </a:t>
            </a:r>
            <a:r>
              <a:rPr lang="en-US" altLang="ja-JP" dirty="0" smtClean="0"/>
              <a:t>DRG: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Design space exploration and </a:t>
            </a:r>
            <a:br>
              <a:rPr lang="en-US" altLang="ja-JP" dirty="0" smtClean="0"/>
            </a:br>
            <a:r>
              <a:rPr lang="en-US" altLang="ja-JP" dirty="0" smtClean="0"/>
              <a:t>memory access optimization for </a:t>
            </a:r>
            <a:br>
              <a:rPr lang="en-US" altLang="ja-JP" dirty="0" smtClean="0"/>
            </a:br>
            <a:r>
              <a:rPr lang="en-US" altLang="ja-JP" dirty="0" smtClean="0"/>
              <a:t>Deep Neural Network </a:t>
            </a:r>
            <a:r>
              <a:rPr lang="en-US" altLang="ja-JP" dirty="0"/>
              <a:t>(DNN)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670" y="116632"/>
            <a:ext cx="8784976" cy="603835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Summary of the project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1196752"/>
            <a:ext cx="8784976" cy="5256584"/>
          </a:xfrm>
        </p:spPr>
        <p:txBody>
          <a:bodyPr/>
          <a:lstStyle/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21610" y="778352"/>
            <a:ext cx="9088550" cy="55613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1" sz="26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1" sz="2300" kern="1200">
                <a:solidFill>
                  <a:schemeClr val="tx2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1" sz="20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1" sz="18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1" sz="16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1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1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1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1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+mn-lt"/>
              </a:rPr>
              <a:t>Problem</a:t>
            </a:r>
          </a:p>
          <a:p>
            <a:pPr lvl="1"/>
            <a:r>
              <a:rPr lang="en-US" altLang="ja-JP" sz="2000" dirty="0" smtClean="0">
                <a:latin typeface="+mn-lt"/>
              </a:rPr>
              <a:t>Many </a:t>
            </a:r>
            <a:r>
              <a:rPr lang="en-US" altLang="ja-JP" sz="2000" dirty="0">
                <a:latin typeface="+mn-lt"/>
              </a:rPr>
              <a:t>accelerator </a:t>
            </a:r>
            <a:r>
              <a:rPr lang="en-US" altLang="ja-JP" sz="2000" dirty="0" smtClean="0">
                <a:latin typeface="+mn-lt"/>
              </a:rPr>
              <a:t>exists, but mostly </a:t>
            </a:r>
            <a:r>
              <a:rPr lang="en-US" altLang="ja-JP" sz="2000" dirty="0">
                <a:latin typeface="+mn-lt"/>
              </a:rPr>
              <a:t>based on 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fixed templates</a:t>
            </a:r>
          </a:p>
          <a:p>
            <a:pPr lvl="1"/>
            <a:r>
              <a:rPr lang="en-US" altLang="ja-JP" sz="2000" dirty="0" smtClean="0">
                <a:latin typeface="+mn-lt"/>
              </a:rPr>
              <a:t>DNN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models are changing</a:t>
            </a:r>
            <a:r>
              <a:rPr lang="en-US" altLang="ja-JP" sz="2000" dirty="0" smtClean="0">
                <a:latin typeface="+mn-lt"/>
              </a:rPr>
              <a:t>, so fixed template may be suboptimal</a:t>
            </a:r>
          </a:p>
          <a:p>
            <a:pPr lvl="1"/>
            <a:r>
              <a:rPr lang="en-US" altLang="ja-JP" sz="2000" dirty="0" smtClean="0">
                <a:latin typeface="+mn-lt"/>
              </a:rPr>
              <a:t>Need to provide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a efficient framework which generates the best DNN </a:t>
            </a:r>
            <a:r>
              <a:rPr lang="en-US" altLang="ja-JP" sz="2000" dirty="0" smtClean="0">
                <a:latin typeface="+mn-lt"/>
              </a:rPr>
              <a:t>accelerator for </a:t>
            </a:r>
            <a:r>
              <a:rPr lang="en-US" altLang="ja-JP" sz="2000" dirty="0">
                <a:latin typeface="+mn-lt"/>
              </a:rPr>
              <a:t>ever-changing DNN models </a:t>
            </a:r>
            <a:endParaRPr lang="en-US" altLang="ja-JP" sz="2000" dirty="0" smtClean="0">
              <a:latin typeface="+mn-lt"/>
            </a:endParaRPr>
          </a:p>
          <a:p>
            <a:r>
              <a:rPr lang="en-US" altLang="ja-JP" sz="2400" dirty="0" smtClean="0">
                <a:latin typeface="+mn-lt"/>
              </a:rPr>
              <a:t>Solution</a:t>
            </a:r>
          </a:p>
          <a:p>
            <a:pPr lvl="1"/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Given a DNN model, generate HLS and optimizer friendly C code</a:t>
            </a:r>
          </a:p>
          <a:p>
            <a:pPr lvl="1"/>
            <a:r>
              <a:rPr lang="en-US" altLang="ja-JP" sz="2000" dirty="0" smtClean="0">
                <a:latin typeface="+mn-lt"/>
              </a:rPr>
              <a:t>With the code,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explore design space </a:t>
            </a:r>
            <a:r>
              <a:rPr lang="en-US" altLang="ja-JP" sz="2000" dirty="0" smtClean="0">
                <a:latin typeface="+mn-lt"/>
              </a:rPr>
              <a:t>and generate the best one</a:t>
            </a:r>
          </a:p>
          <a:p>
            <a:r>
              <a:rPr lang="en-US" altLang="ja-JP" sz="2400" dirty="0" smtClean="0">
                <a:latin typeface="+mn-lt"/>
              </a:rPr>
              <a:t>Key techniques</a:t>
            </a:r>
          </a:p>
          <a:p>
            <a:pPr lvl="1"/>
            <a:r>
              <a:rPr lang="en-US" altLang="ja-JP" sz="2000" dirty="0" smtClean="0">
                <a:latin typeface="+mn-lt"/>
              </a:rPr>
              <a:t>Alladin-gem5</a:t>
            </a:r>
            <a:endParaRPr lang="en-US" altLang="ja-JP" sz="2000" dirty="0">
              <a:latin typeface="+mn-lt"/>
            </a:endParaRPr>
          </a:p>
          <a:p>
            <a:pPr lvl="2"/>
            <a:r>
              <a:rPr lang="en-US" altLang="ja-JP" sz="1800" dirty="0" smtClean="0">
                <a:latin typeface="+mn-lt"/>
              </a:rPr>
              <a:t>System level performance estimation of accelerators with caches/scratchpads </a:t>
            </a:r>
          </a:p>
          <a:p>
            <a:pPr lvl="2"/>
            <a:r>
              <a:rPr lang="en-US" altLang="ja-JP" sz="1800" dirty="0" smtClean="0">
                <a:solidFill>
                  <a:srgbClr val="FF0000"/>
                </a:solidFill>
                <a:latin typeface="+mn-lt"/>
              </a:rPr>
              <a:t>Explore DNN design space which have not been explored yet</a:t>
            </a:r>
          </a:p>
          <a:p>
            <a:pPr lvl="1"/>
            <a:r>
              <a:rPr lang="en-US" altLang="ja-JP" sz="2000" dirty="0" smtClean="0">
                <a:latin typeface="+mn-lt"/>
              </a:rPr>
              <a:t>Memory optimizations </a:t>
            </a:r>
          </a:p>
          <a:p>
            <a:pPr lvl="2"/>
            <a:r>
              <a:rPr lang="en-US" altLang="ja-JP" sz="1800" dirty="0" smtClean="0">
                <a:latin typeface="+mn-lt"/>
              </a:rPr>
              <a:t>Memory accesses are bottleneck in DNN but maybe not explored enough yet</a:t>
            </a:r>
          </a:p>
          <a:p>
            <a:pPr lvl="2"/>
            <a:r>
              <a:rPr lang="en-US" altLang="ja-JP" sz="1800" dirty="0" smtClean="0">
                <a:solidFill>
                  <a:srgbClr val="FF0000"/>
                </a:solidFill>
                <a:latin typeface="+mn-lt"/>
              </a:rPr>
              <a:t>Apply (extended) memory access optimizations to DNN </a:t>
            </a:r>
          </a:p>
        </p:txBody>
      </p:sp>
    </p:spTree>
    <p:extLst>
      <p:ext uri="{BB962C8B-B14F-4D97-AF65-F5344CB8AC3E}">
        <p14:creationId xmlns:p14="http://schemas.microsoft.com/office/powerpoint/2010/main" val="20961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Plan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lt"/>
              </a:rPr>
              <a:t>Get HLS-synthesizable C code for DNN</a:t>
            </a:r>
          </a:p>
          <a:p>
            <a:pPr lvl="1"/>
            <a:r>
              <a:rPr kumimoji="1" lang="en-US" altLang="ja-JP" dirty="0" smtClean="0">
                <a:latin typeface="+mn-lt"/>
              </a:rPr>
              <a:t>At first, simple one is better to proceed</a:t>
            </a:r>
          </a:p>
          <a:p>
            <a:r>
              <a:rPr lang="en-US" altLang="ja-JP" dirty="0" smtClean="0">
                <a:latin typeface="+mn-lt"/>
              </a:rPr>
              <a:t>Define a target system architecture</a:t>
            </a:r>
          </a:p>
          <a:p>
            <a:r>
              <a:rPr kumimoji="1" lang="en-US" altLang="ja-JP" dirty="0" smtClean="0">
                <a:latin typeface="+mn-lt"/>
              </a:rPr>
              <a:t>List up and survey of most relevant DNN </a:t>
            </a:r>
            <a:r>
              <a:rPr lang="en-US" altLang="ja-JP" dirty="0" err="1" smtClean="0">
                <a:latin typeface="+mn-lt"/>
              </a:rPr>
              <a:t>accel</a:t>
            </a:r>
            <a:r>
              <a:rPr lang="en-US" altLang="ja-JP" dirty="0" smtClean="0">
                <a:latin typeface="+mn-lt"/>
              </a:rPr>
              <a:t>. work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kumimoji="1" lang="en-US" altLang="ja-JP" dirty="0" smtClean="0">
                <a:latin typeface="+mn-lt"/>
              </a:rPr>
              <a:t>State-of-the-art system architectures, DSE</a:t>
            </a:r>
          </a:p>
          <a:p>
            <a:pPr lvl="1"/>
            <a:r>
              <a:rPr lang="en-US" altLang="ja-JP" dirty="0" smtClean="0">
                <a:latin typeface="+mn-lt"/>
              </a:rPr>
              <a:t>State-of-the-art optimizations</a:t>
            </a:r>
          </a:p>
          <a:p>
            <a:r>
              <a:rPr lang="en-US" altLang="ja-JP" dirty="0" smtClean="0">
                <a:latin typeface="+mn-lt"/>
              </a:rPr>
              <a:t>Research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kumimoji="1" lang="en-US" altLang="ja-JP" dirty="0" smtClean="0">
                <a:latin typeface="+mn-lt"/>
              </a:rPr>
              <a:t>System </a:t>
            </a:r>
            <a:r>
              <a:rPr lang="en-US" altLang="ja-JP" dirty="0" smtClean="0">
                <a:latin typeface="+mn-lt"/>
              </a:rPr>
              <a:t>level </a:t>
            </a:r>
            <a:r>
              <a:rPr kumimoji="1" lang="en-US" altLang="ja-JP" dirty="0" smtClean="0">
                <a:latin typeface="+mn-lt"/>
              </a:rPr>
              <a:t>Design Space Exploration of DNN C code </a:t>
            </a:r>
            <a:r>
              <a:rPr kumimoji="1" lang="en-US" altLang="ja-JP" smtClean="0">
                <a:latin typeface="+mn-lt"/>
              </a:rPr>
              <a:t>with Aladdin-gem5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lang="en-US" altLang="ja-JP" dirty="0" smtClean="0">
                <a:latin typeface="+mn-lt"/>
              </a:rPr>
              <a:t>Further e</a:t>
            </a:r>
            <a:r>
              <a:rPr kumimoji="1" lang="en-US" altLang="ja-JP" dirty="0" smtClean="0">
                <a:latin typeface="+mn-lt"/>
              </a:rPr>
              <a:t>ffective optimization of DNN C code for HLS</a:t>
            </a:r>
            <a:endParaRPr lang="en-US" altLang="ja-JP" dirty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Ideas from Post-quantum cryptography (Hamid)</a:t>
            </a:r>
            <a:endParaRPr kumimoji="1" lang="en-US" altLang="ja-JP" dirty="0" smtClean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Ideas from memory access optimizations for HLS</a:t>
            </a:r>
            <a:endParaRPr lang="en-US" altLang="ja-JP" dirty="0">
              <a:latin typeface="+mn-lt"/>
            </a:endParaRPr>
          </a:p>
          <a:p>
            <a:pPr lvl="2"/>
            <a:r>
              <a:rPr kumimoji="1" lang="en-US" altLang="ja-JP" dirty="0" smtClean="0">
                <a:latin typeface="+mn-lt"/>
              </a:rPr>
              <a:t>Automate them if possible</a:t>
            </a:r>
          </a:p>
        </p:txBody>
      </p:sp>
    </p:spTree>
    <p:extLst>
      <p:ext uri="{BB962C8B-B14F-4D97-AF65-F5344CB8AC3E}">
        <p14:creationId xmlns:p14="http://schemas.microsoft.com/office/powerpoint/2010/main" val="24458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Get HLS-synthesizable C code for DNN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ja-JP" dirty="0" smtClean="0">
                <a:latin typeface="+mn-lt"/>
              </a:rPr>
              <a:t>Possible candidates</a:t>
            </a:r>
          </a:p>
          <a:p>
            <a:pPr lvl="1"/>
            <a:r>
              <a:rPr lang="en-US" altLang="ja-JP" dirty="0" err="1" smtClean="0">
                <a:latin typeface="+mn-lt"/>
              </a:rPr>
              <a:t>TensorFlow</a:t>
            </a:r>
            <a:r>
              <a:rPr lang="en-US" altLang="ja-JP" dirty="0" smtClean="0">
                <a:latin typeface="+mn-lt"/>
              </a:rPr>
              <a:t>, </a:t>
            </a:r>
            <a:r>
              <a:rPr lang="en-US" altLang="ja-JP" dirty="0" err="1" smtClean="0">
                <a:latin typeface="+mn-lt"/>
              </a:rPr>
              <a:t>Caffe</a:t>
            </a:r>
            <a:endParaRPr lang="en-US" altLang="ja-JP" dirty="0" smtClean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Strength: Complete framework used by many organizations</a:t>
            </a:r>
          </a:p>
          <a:p>
            <a:pPr lvl="2"/>
            <a:r>
              <a:rPr lang="en-US" altLang="ja-JP" dirty="0" smtClean="0">
                <a:latin typeface="+mn-lt"/>
              </a:rPr>
              <a:t>Weakness: may not be easy to rewrite the C++ into HLS-aware C</a:t>
            </a:r>
          </a:p>
          <a:p>
            <a:pPr lvl="1"/>
            <a:r>
              <a:rPr kumimoji="1" lang="en-US" altLang="ja-JP" dirty="0" smtClean="0">
                <a:latin typeface="+mn-lt"/>
              </a:rPr>
              <a:t>YOLO</a:t>
            </a:r>
          </a:p>
          <a:p>
            <a:pPr lvl="2"/>
            <a:r>
              <a:rPr lang="en-US" altLang="ja-JP" dirty="0" smtClean="0">
                <a:latin typeface="+mn-lt"/>
              </a:rPr>
              <a:t>Strength: Complex application (image detection) written in C</a:t>
            </a:r>
          </a:p>
          <a:p>
            <a:pPr lvl="2"/>
            <a:r>
              <a:rPr lang="en-US" altLang="ja-JP" dirty="0" smtClean="0">
                <a:latin typeface="+mn-lt"/>
              </a:rPr>
              <a:t>Weakness: may not be easy to rewrite the code into HLS-aware C</a:t>
            </a:r>
          </a:p>
          <a:p>
            <a:pPr lvl="1"/>
            <a:r>
              <a:rPr lang="en-US" altLang="ja-JP" dirty="0" smtClean="0">
                <a:latin typeface="+mn-lt"/>
              </a:rPr>
              <a:t>GUINESS</a:t>
            </a:r>
          </a:p>
          <a:p>
            <a:pPr lvl="2"/>
            <a:r>
              <a:rPr lang="en-US" altLang="ja-JP" dirty="0" smtClean="0">
                <a:latin typeface="+mn-lt"/>
              </a:rPr>
              <a:t>Strength: Generates HLS-friendly simple C code, easy to modify</a:t>
            </a:r>
          </a:p>
          <a:p>
            <a:pPr lvl="2"/>
            <a:r>
              <a:rPr lang="en-US" altLang="ja-JP" dirty="0" smtClean="0">
                <a:latin typeface="+mn-lt"/>
              </a:rPr>
              <a:t>Weakness: Simple network (good starting point), </a:t>
            </a:r>
            <a:r>
              <a:rPr lang="en-US" altLang="ja-JP" dirty="0" err="1" smtClean="0">
                <a:latin typeface="+mn-lt"/>
              </a:rPr>
              <a:t>binarized</a:t>
            </a:r>
            <a:r>
              <a:rPr lang="en-US" altLang="ja-JP" dirty="0" smtClean="0">
                <a:latin typeface="+mn-lt"/>
              </a:rPr>
              <a:t> only</a:t>
            </a:r>
          </a:p>
          <a:p>
            <a:pPr lvl="2"/>
            <a:r>
              <a:rPr lang="en-US" altLang="ja-JP" dirty="0" smtClean="0">
                <a:latin typeface="+mn-lt"/>
              </a:rPr>
              <a:t>Provides both learning and inference</a:t>
            </a:r>
          </a:p>
          <a:p>
            <a:pPr lvl="2"/>
            <a:r>
              <a:rPr lang="en-US" altLang="ja-JP" dirty="0" smtClean="0">
                <a:latin typeface="+mn-lt"/>
              </a:rPr>
              <a:t>Network with </a:t>
            </a:r>
            <a:r>
              <a:rPr lang="en-US" altLang="ja-JP" dirty="0" err="1" smtClean="0">
                <a:latin typeface="+mn-lt"/>
              </a:rPr>
              <a:t>conv</a:t>
            </a:r>
            <a:r>
              <a:rPr lang="en-US" altLang="ja-JP" dirty="0" smtClean="0">
                <a:latin typeface="+mn-lt"/>
              </a:rPr>
              <a:t> layer (</a:t>
            </a:r>
            <a:r>
              <a:rPr lang="en-US" altLang="ja-JP" dirty="0" err="1" smtClean="0">
                <a:latin typeface="+mn-lt"/>
              </a:rPr>
              <a:t>binalized</a:t>
            </a:r>
            <a:r>
              <a:rPr lang="en-US" altLang="ja-JP" dirty="0" smtClean="0">
                <a:latin typeface="+mn-lt"/>
              </a:rPr>
              <a:t>), pooling layer supported</a:t>
            </a:r>
          </a:p>
          <a:p>
            <a:pPr lvl="2"/>
            <a:endParaRPr lang="en-US" altLang="ja-JP" dirty="0" smtClean="0">
              <a:latin typeface="+mn-lt"/>
            </a:endParaRPr>
          </a:p>
          <a:p>
            <a:pPr lvl="2"/>
            <a:endParaRPr lang="en-US" altLang="ja-JP" dirty="0" smtClean="0">
              <a:latin typeface="+mn-lt"/>
            </a:endParaRPr>
          </a:p>
          <a:p>
            <a:pPr lvl="2"/>
            <a:endParaRPr lang="ja-JP" altLang="en-US" dirty="0">
              <a:latin typeface="+mn-lt"/>
            </a:endParaRPr>
          </a:p>
          <a:p>
            <a:pPr lvl="2"/>
            <a:endParaRPr kumimoji="1" lang="ja-JP" altLang="en-US" dirty="0">
              <a:latin typeface="+mn-lt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39552" y="3501008"/>
            <a:ext cx="7848872" cy="194421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74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Basic Element of Neural Networks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Neuron</a:t>
            </a:r>
          </a:p>
          <a:p>
            <a:pPr lvl="1"/>
            <a:r>
              <a:rPr lang="en-US" altLang="ja-JP" dirty="0" smtClean="0"/>
              <a:t>Multiply and Addition</a:t>
            </a:r>
          </a:p>
          <a:p>
            <a:pPr lvl="1"/>
            <a:r>
              <a:rPr kumimoji="1" lang="en-US" altLang="ja-JP" dirty="0" smtClean="0"/>
              <a:t>Simple Non-linear element </a:t>
            </a:r>
          </a:p>
          <a:p>
            <a:pPr lvl="1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348880"/>
            <a:ext cx="7456163" cy="40232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90" y="847168"/>
            <a:ext cx="4405127" cy="250982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860032" y="951693"/>
            <a:ext cx="3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endParaRPr kumimoji="1" lang="ja-JP" altLang="en-US" sz="3600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Basic (</a:t>
            </a:r>
            <a:r>
              <a:rPr lang="en-US" altLang="ja-JP" dirty="0" smtClean="0"/>
              <a:t>and abstract) </a:t>
            </a:r>
            <a:r>
              <a:rPr kumimoji="1" lang="en-US" altLang="ja-JP" dirty="0" smtClean="0"/>
              <a:t>Neural Network 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Neurons are connected layer-by-layer.</a:t>
            </a:r>
          </a:p>
          <a:p>
            <a:r>
              <a:rPr lang="en-US" altLang="ja-JP" sz="2400" dirty="0" smtClean="0"/>
              <a:t>Weights are computed by training with large data set.</a:t>
            </a:r>
          </a:p>
          <a:p>
            <a:r>
              <a:rPr kumimoji="1" lang="en-US" altLang="ja-JP" sz="2400" dirty="0" smtClean="0"/>
              <a:t>Using neural network for classification is called inference.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255230"/>
            <a:ext cx="5400600" cy="427011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81581" y="3956190"/>
            <a:ext cx="1024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Ex.</a:t>
            </a:r>
          </a:p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image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45859" y="3882454"/>
            <a:ext cx="1768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0000"/>
                </a:solidFill>
              </a:rPr>
              <a:t>Classification/</a:t>
            </a:r>
          </a:p>
          <a:p>
            <a:pPr algn="ctr"/>
            <a:r>
              <a:rPr lang="en-US" altLang="ja-JP" sz="2000" dirty="0" smtClean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kumimoji="1" lang="en-US" altLang="ja-JP" sz="2000" dirty="0" smtClean="0">
                <a:solidFill>
                  <a:srgbClr val="FF0000"/>
                </a:solidFill>
              </a:rPr>
              <a:t>Results</a:t>
            </a:r>
          </a:p>
          <a:p>
            <a:pPr algn="ctr"/>
            <a:r>
              <a:rPr lang="en-US" altLang="ja-JP" sz="2000" dirty="0" smtClean="0">
                <a:solidFill>
                  <a:srgbClr val="FF0000"/>
                </a:solidFill>
              </a:rPr>
              <a:t>(Cat, Dog, …)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32728" y="4877090"/>
            <a:ext cx="673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3333FF"/>
                </a:solidFill>
              </a:rPr>
              <a:t>Pixel</a:t>
            </a:r>
          </a:p>
          <a:p>
            <a:pPr algn="ctr"/>
            <a:r>
              <a:rPr kumimoji="1" lang="en-US" altLang="ja-JP" sz="1600" dirty="0" smtClean="0">
                <a:solidFill>
                  <a:srgbClr val="3333FF"/>
                </a:solidFill>
              </a:rPr>
              <a:t>value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31366" y="3633756"/>
            <a:ext cx="465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3333FF"/>
                </a:solidFill>
              </a:rPr>
              <a:t>1</a:t>
            </a:r>
            <a:endParaRPr kumimoji="1" lang="en-US" altLang="ja-JP" sz="2000" baseline="-25000" dirty="0" smtClean="0">
              <a:solidFill>
                <a:srgbClr val="3333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05971" y="3197642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3333FF"/>
                </a:solidFill>
              </a:rPr>
              <a:t>0</a:t>
            </a:r>
            <a:endParaRPr kumimoji="1" lang="en-US" altLang="ja-JP" sz="2000" baseline="-25000" dirty="0" smtClean="0">
              <a:solidFill>
                <a:srgbClr val="3333FF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96557" y="6089230"/>
            <a:ext cx="360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(More than one hidden layers)</a:t>
            </a:r>
            <a:endParaRPr kumimoji="1" lang="en-US" altLang="ja-JP" sz="2000" baseline="-25000" dirty="0" smtClean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Fully connected layer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55176"/>
            <a:ext cx="6776760" cy="41336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28184" y="3140968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3333FF"/>
                </a:solidFill>
              </a:rPr>
              <a:t>Ex. Convolutional </a:t>
            </a:r>
          </a:p>
          <a:p>
            <a:pPr algn="ctr"/>
            <a:r>
              <a:rPr lang="en-US" altLang="ja-JP" dirty="0" smtClean="0">
                <a:solidFill>
                  <a:srgbClr val="3333FF"/>
                </a:solidFill>
              </a:rPr>
              <a:t>layer</a:t>
            </a:r>
            <a:endParaRPr kumimoji="1" lang="en-US" altLang="ja-JP" dirty="0" smtClean="0">
              <a:solidFill>
                <a:srgbClr val="3333FF"/>
              </a:solidFill>
            </a:endParaRPr>
          </a:p>
        </p:txBody>
      </p:sp>
      <p:sp>
        <p:nvSpPr>
          <p:cNvPr id="9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45049"/>
            <a:ext cx="8784976" cy="5760640"/>
          </a:xfrm>
        </p:spPr>
        <p:txBody>
          <a:bodyPr/>
          <a:lstStyle/>
          <a:p>
            <a:r>
              <a:rPr kumimoji="1" lang="en-US" altLang="ja-JP" dirty="0" smtClean="0"/>
              <a:t>DNN usually fully connected layer at the last stages</a:t>
            </a:r>
          </a:p>
          <a:p>
            <a:pPr lvl="1"/>
            <a:r>
              <a:rPr lang="en-US" altLang="ja-JP" dirty="0" smtClean="0"/>
              <a:t>Weights contains many zeros, leading to sparse matrix multiply</a:t>
            </a:r>
          </a:p>
          <a:p>
            <a:pPr lvl="1"/>
            <a:r>
              <a:rPr kumimoji="1" lang="en-US" altLang="ja-JP" dirty="0" smtClean="0"/>
              <a:t>Fully-connected and Sparsely-connected shows different characteristics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8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942692" cy="57606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Implementation detail (</a:t>
            </a:r>
            <a:r>
              <a:rPr kumimoji="1" lang="en-US" altLang="ja-JP" sz="2800" dirty="0" err="1" smtClean="0"/>
              <a:t>Vivado</a:t>
            </a:r>
            <a:r>
              <a:rPr kumimoji="1" lang="en-US" altLang="ja-JP" sz="2800" dirty="0" smtClean="0"/>
              <a:t> HSL pragma) 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20688"/>
            <a:ext cx="8784976" cy="5760640"/>
          </a:xfrm>
        </p:spPr>
        <p:txBody>
          <a:bodyPr/>
          <a:lstStyle/>
          <a:p>
            <a:r>
              <a:rPr kumimoji="1" lang="en-US" altLang="ja-JP" dirty="0" smtClean="0"/>
              <a:t>Since each layer uses input buffer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4" y="2276872"/>
            <a:ext cx="4086225" cy="23622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7544" y="4653136"/>
            <a:ext cx="3275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err="1">
                <a:solidFill>
                  <a:srgbClr val="FF0000"/>
                </a:solidFill>
              </a:rPr>
              <a:t>f</a:t>
            </a:r>
            <a:r>
              <a:rPr lang="en-US" altLang="ja-JP" b="1" dirty="0" err="1" smtClean="0">
                <a:solidFill>
                  <a:srgbClr val="FF0000"/>
                </a:solidFill>
              </a:rPr>
              <a:t>unc_A</a:t>
            </a:r>
            <a:r>
              <a:rPr lang="en-US" altLang="ja-JP" b="1" dirty="0" smtClean="0">
                <a:solidFill>
                  <a:srgbClr val="FF0000"/>
                </a:solidFill>
              </a:rPr>
              <a:t>, B, C represents 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Nested loops for CNN layers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08" y="1196752"/>
            <a:ext cx="4537351" cy="28083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66" y="3937735"/>
            <a:ext cx="4650338" cy="284187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56377" y="2583747"/>
            <a:ext cx="2396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#pragma HLS dataflow</a:t>
            </a:r>
            <a:endParaRPr lang="ja-JP" altLang="en-US" sz="16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Example CNN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ResNet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Sequences of the same or similar CONV layers are </a:t>
            </a:r>
            <a:r>
              <a:rPr lang="en-US" altLang="ja-JP" sz="2400" dirty="0" smtClean="0"/>
              <a:t>also used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2" y="1196752"/>
            <a:ext cx="8637976" cy="431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4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Experiments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VGGNet</a:t>
            </a:r>
            <a:r>
              <a:rPr kumimoji="1" lang="en-US" altLang="ja-JP" dirty="0" smtClean="0"/>
              <a:t>-E (VGG19)</a:t>
            </a:r>
          </a:p>
          <a:p>
            <a:pPr lvl="1"/>
            <a:r>
              <a:rPr lang="en-US" altLang="ja-JP" dirty="0" smtClean="0"/>
              <a:t>fuse the following layers</a:t>
            </a:r>
          </a:p>
          <a:p>
            <a:pPr lvl="2"/>
            <a:r>
              <a:rPr lang="en-US" altLang="ja-JP" dirty="0" smtClean="0"/>
              <a:t>first 5 conv + 2 pooling (DAC 2017, MICRO 2015)</a:t>
            </a:r>
          </a:p>
          <a:p>
            <a:pPr lvl="3"/>
            <a:r>
              <a:rPr lang="en-US" altLang="ja-JP" dirty="0" smtClean="0"/>
              <a:t>Conv layers include </a:t>
            </a:r>
            <a:r>
              <a:rPr lang="en-US" altLang="ja-JP" dirty="0" err="1" smtClean="0"/>
              <a:t>ReLU</a:t>
            </a:r>
            <a:r>
              <a:rPr lang="en-US" altLang="ja-JP" dirty="0" smtClean="0"/>
              <a:t> and padding</a:t>
            </a:r>
          </a:p>
          <a:p>
            <a:pPr lvl="3"/>
            <a:r>
              <a:rPr lang="en-US" altLang="ja-JP" dirty="0" smtClean="0"/>
              <a:t>(Probably, because of lack of resources, stop by 5 conv layers)</a:t>
            </a:r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AlexNet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fuse the following layers</a:t>
            </a:r>
          </a:p>
          <a:p>
            <a:pPr lvl="2"/>
            <a:r>
              <a:rPr lang="en-US" altLang="ja-JP" dirty="0" smtClean="0"/>
              <a:t>5 conv + 3 pooling (DAC 2017)</a:t>
            </a:r>
          </a:p>
          <a:p>
            <a:pPr lvl="2"/>
            <a:r>
              <a:rPr lang="en-US" altLang="ja-JP" dirty="0" smtClean="0"/>
              <a:t>2 conv + 2 pooling (MICRO 2015)</a:t>
            </a:r>
          </a:p>
          <a:p>
            <a:pPr lvl="3"/>
            <a:r>
              <a:rPr lang="en-US" altLang="ja-JP" dirty="0" smtClean="0"/>
              <a:t>neglecting normalization phase (incorporated in weights)</a:t>
            </a:r>
          </a:p>
        </p:txBody>
      </p:sp>
    </p:spTree>
    <p:extLst>
      <p:ext uri="{BB962C8B-B14F-4D97-AF65-F5344CB8AC3E}">
        <p14:creationId xmlns:p14="http://schemas.microsoft.com/office/powerpoint/2010/main" val="11379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Utilizing </a:t>
            </a:r>
            <a:r>
              <a:rPr kumimoji="1" lang="en-US" altLang="ja-JP" dirty="0" err="1" smtClean="0"/>
              <a:t>Winograd</a:t>
            </a:r>
            <a:r>
              <a:rPr kumimoji="1" lang="en-US" altLang="ja-JP" dirty="0" smtClean="0"/>
              <a:t> algorithm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8" y="1478746"/>
            <a:ext cx="8723926" cy="49701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27584" y="2996952"/>
            <a:ext cx="151216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sz="1600" dirty="0" smtClean="0"/>
              <a:t>Because of lack of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bandwidth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3635896" y="1729622"/>
            <a:ext cx="5184576" cy="3168352"/>
          </a:xfrm>
          <a:prstGeom prst="roundRect">
            <a:avLst>
              <a:gd name="adj" fmla="val 6646"/>
            </a:avLst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646264" y="1325072"/>
            <a:ext cx="547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</a:rPr>
              <a:t>Peak performance by the available hardware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 rot="18519299">
            <a:off x="-3327" y="3779154"/>
            <a:ext cx="54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3333FF"/>
                </a:solidFill>
              </a:rPr>
              <a:t>Peak performance by the off-chip bandwidth</a:t>
            </a:r>
            <a:endParaRPr lang="ja-JP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" y="-1"/>
            <a:ext cx="9113912" cy="68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" y="0"/>
            <a:ext cx="9034341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0"/>
            <a:ext cx="9137367" cy="68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ース">
  <a:themeElements>
    <a:clrScheme name="アース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ユーザー定義 1">
      <a:majorFont>
        <a:latin typeface="Arial Black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アース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ln w="28575">
          <a:solidFill>
            <a:srgbClr val="FF0000"/>
          </a:solidFill>
        </a:ln>
      </a:spPr>
      <a:bodyPr wrap="square" rtlCol="0" anchor="ctr">
        <a:noAutofit/>
      </a:bodyPr>
      <a:lstStyle>
        <a:defPPr algn="ctr">
          <a:defRPr kumimoji="1" dirty="0"/>
        </a:defPPr>
      </a:lst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13064</TotalTime>
  <Words>2285</Words>
  <Application>Microsoft Office PowerPoint</Application>
  <PresentationFormat>画面に合わせる (4:3)</PresentationFormat>
  <Paragraphs>479</Paragraphs>
  <Slides>60</Slides>
  <Notes>20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1" baseType="lpstr">
      <vt:lpstr>アース</vt:lpstr>
      <vt:lpstr>Recent researches on DNN accelerators and research plan</vt:lpstr>
      <vt:lpstr>Brief introduction on  Convolutional Neural Networks (CNNs)</vt:lpstr>
      <vt:lpstr>Convolutional Neural Networks (CNNs)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Convolution (CONVL) Layer computation (1 layer)</vt:lpstr>
      <vt:lpstr>CONV Layer C Implementation (Nest depth of 7)</vt:lpstr>
      <vt:lpstr>Pooling (POOL) Layer</vt:lpstr>
      <vt:lpstr>POOL Layer C Implementation (Nest depth of 6)</vt:lpstr>
      <vt:lpstr>Example CNN (VGG16, 2014)</vt:lpstr>
      <vt:lpstr>PowerPoint プレゼンテーション</vt:lpstr>
      <vt:lpstr>Fused-Layer CNN Accelerators M. Alwani et al., (MICRO 2015)</vt:lpstr>
      <vt:lpstr>Data transfers in VGG19</vt:lpstr>
      <vt:lpstr>Data transfers in VGG19</vt:lpstr>
      <vt:lpstr>Main idea: Pyramid</vt:lpstr>
      <vt:lpstr>Proposed code for CONV layer</vt:lpstr>
      <vt:lpstr>Area/Performance tradeoff of a CONV layer</vt:lpstr>
      <vt:lpstr>Task-level pipelining and DSE </vt:lpstr>
      <vt:lpstr>Implementation detail</vt:lpstr>
      <vt:lpstr>Symbols used in the implementation code</vt:lpstr>
      <vt:lpstr>Inside the reuse layers </vt:lpstr>
      <vt:lpstr>FPGA Evaluation with Vivado HLS</vt:lpstr>
      <vt:lpstr>Note on MICRO2015 paper</vt:lpstr>
      <vt:lpstr>Exploring Heterogeneous Algorithms for Accelerating Deep Convolutional Neural Networks on FPGAs. Xial et al.,  (DAC 2017)</vt:lpstr>
      <vt:lpstr>Winograd algorithm for CONV layer</vt:lpstr>
      <vt:lpstr>Framework overview</vt:lpstr>
      <vt:lpstr>Proposed Design Space Exploration</vt:lpstr>
      <vt:lpstr>C code generation for HLS with templates</vt:lpstr>
      <vt:lpstr>Main idea: Use line buffer in Pyramid</vt:lpstr>
      <vt:lpstr>Result for VGG19 (First 5 conv + 2 pooling)</vt:lpstr>
      <vt:lpstr>Result for AlexNet (5 CONV + 3 Pool)</vt:lpstr>
      <vt:lpstr>Note on DAC2017 paper</vt:lpstr>
      <vt:lpstr>Research direction and plans</vt:lpstr>
      <vt:lpstr>Research objective</vt:lpstr>
      <vt:lpstr>General DNN accelerator environment</vt:lpstr>
      <vt:lpstr>Overall picture</vt:lpstr>
      <vt:lpstr>Related work</vt:lpstr>
      <vt:lpstr>Research plan</vt:lpstr>
      <vt:lpstr>CNN description in Keras</vt:lpstr>
      <vt:lpstr>Recent research on CNN accelerators</vt:lpstr>
      <vt:lpstr>Maestro / Maeri</vt:lpstr>
      <vt:lpstr>Tensor Comprehension</vt:lpstr>
      <vt:lpstr>Summary</vt:lpstr>
      <vt:lpstr>PowerPoint プレゼンテーション</vt:lpstr>
      <vt:lpstr>Research project at DRG:  Design space exploration and  memory access optimization for  Deep Neural Network (DNN)</vt:lpstr>
      <vt:lpstr>Summary of the project</vt:lpstr>
      <vt:lpstr>Plan</vt:lpstr>
      <vt:lpstr>Get HLS-synthesizable C code for DNN</vt:lpstr>
      <vt:lpstr>Basic Element of Neural Networks</vt:lpstr>
      <vt:lpstr>Basic (and abstract) Neural Network </vt:lpstr>
      <vt:lpstr>Fully connected layer</vt:lpstr>
      <vt:lpstr>Implementation detail (Vivado HSL pragma) </vt:lpstr>
      <vt:lpstr>Example CNN (ResNet)</vt:lpstr>
      <vt:lpstr>Experiments</vt:lpstr>
      <vt:lpstr>Background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既定</dc:creator>
  <cp:lastModifiedBy>seto</cp:lastModifiedBy>
  <cp:revision>1878</cp:revision>
  <cp:lastPrinted>2017-09-14T08:57:53Z</cp:lastPrinted>
  <dcterms:created xsi:type="dcterms:W3CDTF">2014-08-15T13:15:23Z</dcterms:created>
  <dcterms:modified xsi:type="dcterms:W3CDTF">2018-06-19T23:35:39Z</dcterms:modified>
</cp:coreProperties>
</file>